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264" r:id="rId9"/>
    <p:sldId id="265" r:id="rId10"/>
    <p:sldId id="268" r:id="rId11"/>
    <p:sldId id="269" r:id="rId12"/>
    <p:sldId id="266"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5" r:id="rId26"/>
    <p:sldId id="286" r:id="rId27"/>
    <p:sldId id="287" r:id="rId28"/>
    <p:sldId id="288" r:id="rId29"/>
    <p:sldId id="289" r:id="rId30"/>
    <p:sldId id="290" r:id="rId31"/>
    <p:sldId id="282" r:id="rId32"/>
    <p:sldId id="291" r:id="rId33"/>
    <p:sldId id="292" r:id="rId34"/>
    <p:sldId id="293" r:id="rId35"/>
    <p:sldId id="283" r:id="rId36"/>
    <p:sldId id="267"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_rels/data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4" Type="http://schemas.openxmlformats.org/officeDocument/2006/relationships/image" Target="../media/image4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4" Type="http://schemas.openxmlformats.org/officeDocument/2006/relationships/image" Target="../media/image4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DE7DCF-76D1-45B6-A049-0BD40AD9B6D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7B8BA69-22E6-4A40-A09E-1FE5417DBD9F}">
      <dgm:prSet/>
      <dgm:spPr/>
      <dgm:t>
        <a:bodyPr/>
        <a:lstStyle/>
        <a:p>
          <a:r>
            <a:rPr lang="en-US"/>
            <a:t>To read the excel file into pandas dataframe</a:t>
          </a:r>
        </a:p>
      </dgm:t>
    </dgm:pt>
    <dgm:pt modelId="{7BFC454F-6B04-4197-8F6C-4F0E7624F535}" type="parTrans" cxnId="{00C32DF8-E33E-492E-9769-CCE53C2B4D61}">
      <dgm:prSet/>
      <dgm:spPr/>
      <dgm:t>
        <a:bodyPr/>
        <a:lstStyle/>
        <a:p>
          <a:endParaRPr lang="en-US"/>
        </a:p>
      </dgm:t>
    </dgm:pt>
    <dgm:pt modelId="{A76FA2A6-7DEA-4FE8-A634-4A9826843F27}" type="sibTrans" cxnId="{00C32DF8-E33E-492E-9769-CCE53C2B4D61}">
      <dgm:prSet/>
      <dgm:spPr/>
      <dgm:t>
        <a:bodyPr/>
        <a:lstStyle/>
        <a:p>
          <a:endParaRPr lang="en-US"/>
        </a:p>
      </dgm:t>
    </dgm:pt>
    <dgm:pt modelId="{5B75B90E-B9DA-4088-A0DC-EBF6C5C715A3}">
      <dgm:prSet/>
      <dgm:spPr/>
      <dgm:t>
        <a:bodyPr/>
        <a:lstStyle/>
        <a:p>
          <a:r>
            <a:rPr lang="en-US"/>
            <a:t>To see the top 5 entries in the dataset</a:t>
          </a:r>
        </a:p>
      </dgm:t>
    </dgm:pt>
    <dgm:pt modelId="{45751A2F-4190-4C25-9E94-D16F045B63A8}" type="parTrans" cxnId="{B2883166-2492-476B-A0C7-B0E1EE217DAE}">
      <dgm:prSet/>
      <dgm:spPr/>
      <dgm:t>
        <a:bodyPr/>
        <a:lstStyle/>
        <a:p>
          <a:endParaRPr lang="en-US"/>
        </a:p>
      </dgm:t>
    </dgm:pt>
    <dgm:pt modelId="{BA5CF5C2-F657-46CF-9CC4-65D99FEB673F}" type="sibTrans" cxnId="{B2883166-2492-476B-A0C7-B0E1EE217DAE}">
      <dgm:prSet/>
      <dgm:spPr/>
      <dgm:t>
        <a:bodyPr/>
        <a:lstStyle/>
        <a:p>
          <a:endParaRPr lang="en-US"/>
        </a:p>
      </dgm:t>
    </dgm:pt>
    <dgm:pt modelId="{76D0EFB7-C15B-4369-8CB9-18722864AB51}">
      <dgm:prSet/>
      <dgm:spPr/>
      <dgm:t>
        <a:bodyPr/>
        <a:lstStyle/>
        <a:p>
          <a:r>
            <a:rPr lang="en-IN"/>
            <a:t>For the dataset information</a:t>
          </a:r>
          <a:endParaRPr lang="en-US"/>
        </a:p>
      </dgm:t>
    </dgm:pt>
    <dgm:pt modelId="{54AF1B33-3276-4DE2-8C5C-06492C1F63B9}" type="parTrans" cxnId="{EC62BF7B-9865-4D72-B7DD-DC63E633BAD8}">
      <dgm:prSet/>
      <dgm:spPr/>
      <dgm:t>
        <a:bodyPr/>
        <a:lstStyle/>
        <a:p>
          <a:endParaRPr lang="en-US"/>
        </a:p>
      </dgm:t>
    </dgm:pt>
    <dgm:pt modelId="{4FFB701C-E1A5-4B7B-8B7C-4CE87A1F5572}" type="sibTrans" cxnId="{EC62BF7B-9865-4D72-B7DD-DC63E633BAD8}">
      <dgm:prSet/>
      <dgm:spPr/>
      <dgm:t>
        <a:bodyPr/>
        <a:lstStyle/>
        <a:p>
          <a:endParaRPr lang="en-US"/>
        </a:p>
      </dgm:t>
    </dgm:pt>
    <dgm:pt modelId="{ADCFB69E-3A37-47F1-93D2-B5DF7C1E7972}" type="pres">
      <dgm:prSet presAssocID="{DBDE7DCF-76D1-45B6-A049-0BD40AD9B6D1}" presName="linear" presStyleCnt="0">
        <dgm:presLayoutVars>
          <dgm:animLvl val="lvl"/>
          <dgm:resizeHandles val="exact"/>
        </dgm:presLayoutVars>
      </dgm:prSet>
      <dgm:spPr/>
    </dgm:pt>
    <dgm:pt modelId="{C5C17579-6127-44EA-B52B-19F9ED9CDC4C}" type="pres">
      <dgm:prSet presAssocID="{17B8BA69-22E6-4A40-A09E-1FE5417DBD9F}" presName="parentText" presStyleLbl="node1" presStyleIdx="0" presStyleCnt="3">
        <dgm:presLayoutVars>
          <dgm:chMax val="0"/>
          <dgm:bulletEnabled val="1"/>
        </dgm:presLayoutVars>
      </dgm:prSet>
      <dgm:spPr/>
    </dgm:pt>
    <dgm:pt modelId="{3EC5C90F-09F9-4E70-911F-76129CD9089F}" type="pres">
      <dgm:prSet presAssocID="{A76FA2A6-7DEA-4FE8-A634-4A9826843F27}" presName="spacer" presStyleCnt="0"/>
      <dgm:spPr/>
    </dgm:pt>
    <dgm:pt modelId="{031A50C3-DA50-4BF3-A196-EC072627E0EA}" type="pres">
      <dgm:prSet presAssocID="{5B75B90E-B9DA-4088-A0DC-EBF6C5C715A3}" presName="parentText" presStyleLbl="node1" presStyleIdx="1" presStyleCnt="3">
        <dgm:presLayoutVars>
          <dgm:chMax val="0"/>
          <dgm:bulletEnabled val="1"/>
        </dgm:presLayoutVars>
      </dgm:prSet>
      <dgm:spPr/>
    </dgm:pt>
    <dgm:pt modelId="{DD0894D8-3BA4-4288-B8D9-0A6882200DB0}" type="pres">
      <dgm:prSet presAssocID="{BA5CF5C2-F657-46CF-9CC4-65D99FEB673F}" presName="spacer" presStyleCnt="0"/>
      <dgm:spPr/>
    </dgm:pt>
    <dgm:pt modelId="{4ED6D2CD-2767-4769-AA59-CBD2D57DA0F8}" type="pres">
      <dgm:prSet presAssocID="{76D0EFB7-C15B-4369-8CB9-18722864AB51}" presName="parentText" presStyleLbl="node1" presStyleIdx="2" presStyleCnt="3">
        <dgm:presLayoutVars>
          <dgm:chMax val="0"/>
          <dgm:bulletEnabled val="1"/>
        </dgm:presLayoutVars>
      </dgm:prSet>
      <dgm:spPr/>
    </dgm:pt>
  </dgm:ptLst>
  <dgm:cxnLst>
    <dgm:cxn modelId="{6506E915-8EB2-46E0-9419-F4C6A115D45F}" type="presOf" srcId="{DBDE7DCF-76D1-45B6-A049-0BD40AD9B6D1}" destId="{ADCFB69E-3A37-47F1-93D2-B5DF7C1E7972}" srcOrd="0" destOrd="0" presId="urn:microsoft.com/office/officeart/2005/8/layout/vList2"/>
    <dgm:cxn modelId="{E035981B-332B-4590-806A-6A1C2EB32CAA}" type="presOf" srcId="{5B75B90E-B9DA-4088-A0DC-EBF6C5C715A3}" destId="{031A50C3-DA50-4BF3-A196-EC072627E0EA}" srcOrd="0" destOrd="0" presId="urn:microsoft.com/office/officeart/2005/8/layout/vList2"/>
    <dgm:cxn modelId="{CFDA683C-3EDE-44E8-86E2-E2D17310E9CB}" type="presOf" srcId="{17B8BA69-22E6-4A40-A09E-1FE5417DBD9F}" destId="{C5C17579-6127-44EA-B52B-19F9ED9CDC4C}" srcOrd="0" destOrd="0" presId="urn:microsoft.com/office/officeart/2005/8/layout/vList2"/>
    <dgm:cxn modelId="{B2883166-2492-476B-A0C7-B0E1EE217DAE}" srcId="{DBDE7DCF-76D1-45B6-A049-0BD40AD9B6D1}" destId="{5B75B90E-B9DA-4088-A0DC-EBF6C5C715A3}" srcOrd="1" destOrd="0" parTransId="{45751A2F-4190-4C25-9E94-D16F045B63A8}" sibTransId="{BA5CF5C2-F657-46CF-9CC4-65D99FEB673F}"/>
    <dgm:cxn modelId="{EC62BF7B-9865-4D72-B7DD-DC63E633BAD8}" srcId="{DBDE7DCF-76D1-45B6-A049-0BD40AD9B6D1}" destId="{76D0EFB7-C15B-4369-8CB9-18722864AB51}" srcOrd="2" destOrd="0" parTransId="{54AF1B33-3276-4DE2-8C5C-06492C1F63B9}" sibTransId="{4FFB701C-E1A5-4B7B-8B7C-4CE87A1F5572}"/>
    <dgm:cxn modelId="{2A8E0AB3-E45C-4EB9-8791-F5A612C69BB6}" type="presOf" srcId="{76D0EFB7-C15B-4369-8CB9-18722864AB51}" destId="{4ED6D2CD-2767-4769-AA59-CBD2D57DA0F8}" srcOrd="0" destOrd="0" presId="urn:microsoft.com/office/officeart/2005/8/layout/vList2"/>
    <dgm:cxn modelId="{00C32DF8-E33E-492E-9769-CCE53C2B4D61}" srcId="{DBDE7DCF-76D1-45B6-A049-0BD40AD9B6D1}" destId="{17B8BA69-22E6-4A40-A09E-1FE5417DBD9F}" srcOrd="0" destOrd="0" parTransId="{7BFC454F-6B04-4197-8F6C-4F0E7624F535}" sibTransId="{A76FA2A6-7DEA-4FE8-A634-4A9826843F27}"/>
    <dgm:cxn modelId="{9116CD9E-EB82-4A4E-B88C-CB5C4002A5D2}" type="presParOf" srcId="{ADCFB69E-3A37-47F1-93D2-B5DF7C1E7972}" destId="{C5C17579-6127-44EA-B52B-19F9ED9CDC4C}" srcOrd="0" destOrd="0" presId="urn:microsoft.com/office/officeart/2005/8/layout/vList2"/>
    <dgm:cxn modelId="{D274D338-F2AA-4EBE-85F5-825305970096}" type="presParOf" srcId="{ADCFB69E-3A37-47F1-93D2-B5DF7C1E7972}" destId="{3EC5C90F-09F9-4E70-911F-76129CD9089F}" srcOrd="1" destOrd="0" presId="urn:microsoft.com/office/officeart/2005/8/layout/vList2"/>
    <dgm:cxn modelId="{D53F7BBD-51DF-4F4F-9467-0A54E36AD4CB}" type="presParOf" srcId="{ADCFB69E-3A37-47F1-93D2-B5DF7C1E7972}" destId="{031A50C3-DA50-4BF3-A196-EC072627E0EA}" srcOrd="2" destOrd="0" presId="urn:microsoft.com/office/officeart/2005/8/layout/vList2"/>
    <dgm:cxn modelId="{89DB7EC8-E641-4B5F-8B9A-348E5268AA95}" type="presParOf" srcId="{ADCFB69E-3A37-47F1-93D2-B5DF7C1E7972}" destId="{DD0894D8-3BA4-4288-B8D9-0A6882200DB0}" srcOrd="3" destOrd="0" presId="urn:microsoft.com/office/officeart/2005/8/layout/vList2"/>
    <dgm:cxn modelId="{D0475730-EB9B-4216-899D-A47CDC4304DD}" type="presParOf" srcId="{ADCFB69E-3A37-47F1-93D2-B5DF7C1E7972}" destId="{4ED6D2CD-2767-4769-AA59-CBD2D57DA0F8}"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D958F5-1963-42BB-BAA9-0C9BD7DAB25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92A51CD-75C5-4EA8-8CD0-10A63C9C0186}">
      <dgm:prSet custT="1"/>
      <dgm:spPr/>
      <dgm:t>
        <a:bodyPr/>
        <a:lstStyle/>
        <a:p>
          <a:r>
            <a:rPr lang="en-US" sz="2400" dirty="0"/>
            <a:t>To drop the column</a:t>
          </a:r>
        </a:p>
      </dgm:t>
    </dgm:pt>
    <dgm:pt modelId="{3AC25477-5F52-4FA2-AE05-D0468B66AC4D}" type="parTrans" cxnId="{2F94F376-F6DA-446A-86D7-5BCF8F5E059D}">
      <dgm:prSet/>
      <dgm:spPr/>
      <dgm:t>
        <a:bodyPr/>
        <a:lstStyle/>
        <a:p>
          <a:endParaRPr lang="en-US"/>
        </a:p>
      </dgm:t>
    </dgm:pt>
    <dgm:pt modelId="{808D3DA1-CBAE-48AA-AC38-26B12C26543A}" type="sibTrans" cxnId="{2F94F376-F6DA-446A-86D7-5BCF8F5E059D}">
      <dgm:prSet/>
      <dgm:spPr/>
      <dgm:t>
        <a:bodyPr/>
        <a:lstStyle/>
        <a:p>
          <a:endParaRPr lang="en-US"/>
        </a:p>
      </dgm:t>
    </dgm:pt>
    <dgm:pt modelId="{F1EE5A46-201D-450C-A3C6-B4237FCCACB5}">
      <dgm:prSet custT="1"/>
      <dgm:spPr/>
      <dgm:t>
        <a:bodyPr/>
        <a:lstStyle/>
        <a:p>
          <a:r>
            <a:rPr lang="en-US" sz="2400" dirty="0"/>
            <a:t>To convert prize column from object to float(numeric)</a:t>
          </a:r>
        </a:p>
      </dgm:t>
    </dgm:pt>
    <dgm:pt modelId="{3C6961B6-A182-4975-B13C-CE4928E8B6C1}" type="parTrans" cxnId="{E902B109-F76A-4FD8-A97B-EFFE0A693553}">
      <dgm:prSet/>
      <dgm:spPr/>
      <dgm:t>
        <a:bodyPr/>
        <a:lstStyle/>
        <a:p>
          <a:endParaRPr lang="en-US"/>
        </a:p>
      </dgm:t>
    </dgm:pt>
    <dgm:pt modelId="{A4C401CF-497B-4122-A285-46D7370DDC22}" type="sibTrans" cxnId="{E902B109-F76A-4FD8-A97B-EFFE0A693553}">
      <dgm:prSet/>
      <dgm:spPr/>
      <dgm:t>
        <a:bodyPr/>
        <a:lstStyle/>
        <a:p>
          <a:endParaRPr lang="en-US"/>
        </a:p>
      </dgm:t>
    </dgm:pt>
    <dgm:pt modelId="{2B5A95C1-D7DF-462C-BE03-13C1495481CE}">
      <dgm:prSet custT="1"/>
      <dgm:spPr/>
      <dgm:t>
        <a:bodyPr/>
        <a:lstStyle/>
        <a:p>
          <a:r>
            <a:rPr lang="en-US" sz="2400" dirty="0"/>
            <a:t>To check the datatypes of the dataset</a:t>
          </a:r>
        </a:p>
      </dgm:t>
    </dgm:pt>
    <dgm:pt modelId="{4019E3FC-3FD1-4EA3-860B-A7A2C86A9BA2}" type="parTrans" cxnId="{F6DB89DC-E3EA-489A-9AF9-9548DBBE23B5}">
      <dgm:prSet/>
      <dgm:spPr/>
      <dgm:t>
        <a:bodyPr/>
        <a:lstStyle/>
        <a:p>
          <a:endParaRPr lang="en-IN"/>
        </a:p>
      </dgm:t>
    </dgm:pt>
    <dgm:pt modelId="{DC03C25D-6F50-452E-AD13-64412B84A2EC}" type="sibTrans" cxnId="{F6DB89DC-E3EA-489A-9AF9-9548DBBE23B5}">
      <dgm:prSet/>
      <dgm:spPr/>
      <dgm:t>
        <a:bodyPr/>
        <a:lstStyle/>
        <a:p>
          <a:endParaRPr lang="en-IN"/>
        </a:p>
      </dgm:t>
    </dgm:pt>
    <dgm:pt modelId="{1C065933-DADB-4A8D-B9D0-11EF05159A77}" type="pres">
      <dgm:prSet presAssocID="{57D958F5-1963-42BB-BAA9-0C9BD7DAB258}" presName="linear" presStyleCnt="0">
        <dgm:presLayoutVars>
          <dgm:animLvl val="lvl"/>
          <dgm:resizeHandles val="exact"/>
        </dgm:presLayoutVars>
      </dgm:prSet>
      <dgm:spPr/>
    </dgm:pt>
    <dgm:pt modelId="{07A72023-42C4-478B-888E-6DC32507BE61}" type="pres">
      <dgm:prSet presAssocID="{B92A51CD-75C5-4EA8-8CD0-10A63C9C0186}" presName="parentText" presStyleLbl="node1" presStyleIdx="0" presStyleCnt="3" custLinFactY="-76244" custLinFactNeighborX="0" custLinFactNeighborY="-100000">
        <dgm:presLayoutVars>
          <dgm:chMax val="0"/>
          <dgm:bulletEnabled val="1"/>
        </dgm:presLayoutVars>
      </dgm:prSet>
      <dgm:spPr/>
    </dgm:pt>
    <dgm:pt modelId="{2C2F16E0-A33D-420E-9A53-B57A4B88AA71}" type="pres">
      <dgm:prSet presAssocID="{808D3DA1-CBAE-48AA-AC38-26B12C26543A}" presName="spacer" presStyleCnt="0"/>
      <dgm:spPr/>
    </dgm:pt>
    <dgm:pt modelId="{17BCFF87-FC07-42D3-8C84-C040D37DCFD9}" type="pres">
      <dgm:prSet presAssocID="{2B5A95C1-D7DF-462C-BE03-13C1495481CE}" presName="parentText" presStyleLbl="node1" presStyleIdx="1" presStyleCnt="3" custLinFactY="-28469" custLinFactNeighborX="0" custLinFactNeighborY="-100000">
        <dgm:presLayoutVars>
          <dgm:chMax val="0"/>
          <dgm:bulletEnabled val="1"/>
        </dgm:presLayoutVars>
      </dgm:prSet>
      <dgm:spPr/>
    </dgm:pt>
    <dgm:pt modelId="{943E7CDE-2AE9-4B2D-8130-3EFB37CCB450}" type="pres">
      <dgm:prSet presAssocID="{DC03C25D-6F50-452E-AD13-64412B84A2EC}" presName="spacer" presStyleCnt="0"/>
      <dgm:spPr/>
    </dgm:pt>
    <dgm:pt modelId="{637D7B9C-B450-4490-B9D4-3190ABDBBF87}" type="pres">
      <dgm:prSet presAssocID="{F1EE5A46-201D-450C-A3C6-B4237FCCACB5}" presName="parentText" presStyleLbl="node1" presStyleIdx="2" presStyleCnt="3" custScaleX="78088" custLinFactY="161902" custLinFactNeighborX="0" custLinFactNeighborY="200000">
        <dgm:presLayoutVars>
          <dgm:chMax val="0"/>
          <dgm:bulletEnabled val="1"/>
        </dgm:presLayoutVars>
      </dgm:prSet>
      <dgm:spPr/>
    </dgm:pt>
  </dgm:ptLst>
  <dgm:cxnLst>
    <dgm:cxn modelId="{E902B109-F76A-4FD8-A97B-EFFE0A693553}" srcId="{57D958F5-1963-42BB-BAA9-0C9BD7DAB258}" destId="{F1EE5A46-201D-450C-A3C6-B4237FCCACB5}" srcOrd="2" destOrd="0" parTransId="{3C6961B6-A182-4975-B13C-CE4928E8B6C1}" sibTransId="{A4C401CF-497B-4122-A285-46D7370DDC22}"/>
    <dgm:cxn modelId="{EC53920A-1C85-4196-A365-0A07684DA7B0}" type="presOf" srcId="{57D958F5-1963-42BB-BAA9-0C9BD7DAB258}" destId="{1C065933-DADB-4A8D-B9D0-11EF05159A77}" srcOrd="0" destOrd="0" presId="urn:microsoft.com/office/officeart/2005/8/layout/vList2"/>
    <dgm:cxn modelId="{9FCFA125-E37C-47A0-A624-BBDEDE51F4B7}" type="presOf" srcId="{F1EE5A46-201D-450C-A3C6-B4237FCCACB5}" destId="{637D7B9C-B450-4490-B9D4-3190ABDBBF87}" srcOrd="0" destOrd="0" presId="urn:microsoft.com/office/officeart/2005/8/layout/vList2"/>
    <dgm:cxn modelId="{B0AEF25C-1BE9-40AF-9727-B812DE89B7BD}" type="presOf" srcId="{2B5A95C1-D7DF-462C-BE03-13C1495481CE}" destId="{17BCFF87-FC07-42D3-8C84-C040D37DCFD9}" srcOrd="0" destOrd="0" presId="urn:microsoft.com/office/officeart/2005/8/layout/vList2"/>
    <dgm:cxn modelId="{20C4224D-8E2B-422F-BEAD-80A6F7114099}" type="presOf" srcId="{B92A51CD-75C5-4EA8-8CD0-10A63C9C0186}" destId="{07A72023-42C4-478B-888E-6DC32507BE61}" srcOrd="0" destOrd="0" presId="urn:microsoft.com/office/officeart/2005/8/layout/vList2"/>
    <dgm:cxn modelId="{2F94F376-F6DA-446A-86D7-5BCF8F5E059D}" srcId="{57D958F5-1963-42BB-BAA9-0C9BD7DAB258}" destId="{B92A51CD-75C5-4EA8-8CD0-10A63C9C0186}" srcOrd="0" destOrd="0" parTransId="{3AC25477-5F52-4FA2-AE05-D0468B66AC4D}" sibTransId="{808D3DA1-CBAE-48AA-AC38-26B12C26543A}"/>
    <dgm:cxn modelId="{F6DB89DC-E3EA-489A-9AF9-9548DBBE23B5}" srcId="{57D958F5-1963-42BB-BAA9-0C9BD7DAB258}" destId="{2B5A95C1-D7DF-462C-BE03-13C1495481CE}" srcOrd="1" destOrd="0" parTransId="{4019E3FC-3FD1-4EA3-860B-A7A2C86A9BA2}" sibTransId="{DC03C25D-6F50-452E-AD13-64412B84A2EC}"/>
    <dgm:cxn modelId="{4EC3E591-C481-49F2-9956-65458CE3856D}" type="presParOf" srcId="{1C065933-DADB-4A8D-B9D0-11EF05159A77}" destId="{07A72023-42C4-478B-888E-6DC32507BE61}" srcOrd="0" destOrd="0" presId="urn:microsoft.com/office/officeart/2005/8/layout/vList2"/>
    <dgm:cxn modelId="{47087F77-F075-4AC1-BC1E-EF740C18735C}" type="presParOf" srcId="{1C065933-DADB-4A8D-B9D0-11EF05159A77}" destId="{2C2F16E0-A33D-420E-9A53-B57A4B88AA71}" srcOrd="1" destOrd="0" presId="urn:microsoft.com/office/officeart/2005/8/layout/vList2"/>
    <dgm:cxn modelId="{978B00A9-C3B0-488E-883D-5F0167626D3C}" type="presParOf" srcId="{1C065933-DADB-4A8D-B9D0-11EF05159A77}" destId="{17BCFF87-FC07-42D3-8C84-C040D37DCFD9}" srcOrd="2" destOrd="0" presId="urn:microsoft.com/office/officeart/2005/8/layout/vList2"/>
    <dgm:cxn modelId="{5CFF1925-338B-407C-B932-FD0448F16415}" type="presParOf" srcId="{1C065933-DADB-4A8D-B9D0-11EF05159A77}" destId="{943E7CDE-2AE9-4B2D-8130-3EFB37CCB450}" srcOrd="3" destOrd="0" presId="urn:microsoft.com/office/officeart/2005/8/layout/vList2"/>
    <dgm:cxn modelId="{CC579DC9-8F33-45D9-AAFA-B5963191DFB2}" type="presParOf" srcId="{1C065933-DADB-4A8D-B9D0-11EF05159A77}" destId="{637D7B9C-B450-4490-B9D4-3190ABDBBF87}"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1608DA8-08DF-4A4F-AF58-BD0A182969B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8350DBC-FA17-49EB-8613-170E25C769D9}">
      <dgm:prSet custT="1"/>
      <dgm:spPr/>
      <dgm:t>
        <a:bodyPr/>
        <a:lstStyle/>
        <a:p>
          <a:r>
            <a:rPr lang="en-US" sz="2400" dirty="0" err="1"/>
            <a:t>Winsorization</a:t>
          </a:r>
          <a:r>
            <a:rPr lang="en-US" sz="2400" dirty="0"/>
            <a:t> was used to handle outliers</a:t>
          </a:r>
        </a:p>
      </dgm:t>
    </dgm:pt>
    <dgm:pt modelId="{E1B030C1-88D4-4EFA-8967-B1D0DBC0694C}" type="parTrans" cxnId="{1A4BD8AC-4EB0-4C03-9B3B-6542C3C97601}">
      <dgm:prSet/>
      <dgm:spPr/>
      <dgm:t>
        <a:bodyPr/>
        <a:lstStyle/>
        <a:p>
          <a:endParaRPr lang="en-US"/>
        </a:p>
      </dgm:t>
    </dgm:pt>
    <dgm:pt modelId="{39241536-A142-4F56-8F70-6B707F9929E5}" type="sibTrans" cxnId="{1A4BD8AC-4EB0-4C03-9B3B-6542C3C97601}">
      <dgm:prSet/>
      <dgm:spPr/>
      <dgm:t>
        <a:bodyPr/>
        <a:lstStyle/>
        <a:p>
          <a:endParaRPr lang="en-US"/>
        </a:p>
      </dgm:t>
    </dgm:pt>
    <dgm:pt modelId="{6E490931-123F-4566-A3F9-C5F53AD23417}">
      <dgm:prSet custT="1"/>
      <dgm:spPr/>
      <dgm:t>
        <a:bodyPr/>
        <a:lstStyle/>
        <a:p>
          <a:r>
            <a:rPr lang="en-US" sz="2400" dirty="0"/>
            <a:t>Skewness of the data was checked</a:t>
          </a:r>
        </a:p>
      </dgm:t>
    </dgm:pt>
    <dgm:pt modelId="{0D2C23EB-94BE-4BA0-BBB3-014708F7B0A3}" type="parTrans" cxnId="{252E1D0D-7A5B-4374-9C0B-8C60245313A3}">
      <dgm:prSet/>
      <dgm:spPr/>
      <dgm:t>
        <a:bodyPr/>
        <a:lstStyle/>
        <a:p>
          <a:endParaRPr lang="en-US"/>
        </a:p>
      </dgm:t>
    </dgm:pt>
    <dgm:pt modelId="{CB98EF32-63A2-481C-AF61-68B09BFB9275}" type="sibTrans" cxnId="{252E1D0D-7A5B-4374-9C0B-8C60245313A3}">
      <dgm:prSet/>
      <dgm:spPr/>
      <dgm:t>
        <a:bodyPr/>
        <a:lstStyle/>
        <a:p>
          <a:endParaRPr lang="en-US"/>
        </a:p>
      </dgm:t>
    </dgm:pt>
    <dgm:pt modelId="{9F43BA2A-FA0F-45DC-9FB8-2F5B4FA76815}" type="pres">
      <dgm:prSet presAssocID="{41608DA8-08DF-4A4F-AF58-BD0A182969B5}" presName="linear" presStyleCnt="0">
        <dgm:presLayoutVars>
          <dgm:animLvl val="lvl"/>
          <dgm:resizeHandles val="exact"/>
        </dgm:presLayoutVars>
      </dgm:prSet>
      <dgm:spPr/>
    </dgm:pt>
    <dgm:pt modelId="{4E2B8897-1609-4C73-B80F-898F9BDEDD7F}" type="pres">
      <dgm:prSet presAssocID="{D8350DBC-FA17-49EB-8613-170E25C769D9}" presName="parentText" presStyleLbl="node1" presStyleIdx="0" presStyleCnt="2" custScaleY="200967">
        <dgm:presLayoutVars>
          <dgm:chMax val="0"/>
          <dgm:bulletEnabled val="1"/>
        </dgm:presLayoutVars>
      </dgm:prSet>
      <dgm:spPr/>
    </dgm:pt>
    <dgm:pt modelId="{034363BC-245F-4C49-8BBE-07764DBF8ED0}" type="pres">
      <dgm:prSet presAssocID="{39241536-A142-4F56-8F70-6B707F9929E5}" presName="spacer" presStyleCnt="0"/>
      <dgm:spPr/>
    </dgm:pt>
    <dgm:pt modelId="{54D146D3-3FD3-4153-B0D7-87D4CC4B0B97}" type="pres">
      <dgm:prSet presAssocID="{6E490931-123F-4566-A3F9-C5F53AD23417}" presName="parentText" presStyleLbl="node1" presStyleIdx="1" presStyleCnt="2">
        <dgm:presLayoutVars>
          <dgm:chMax val="0"/>
          <dgm:bulletEnabled val="1"/>
        </dgm:presLayoutVars>
      </dgm:prSet>
      <dgm:spPr/>
    </dgm:pt>
  </dgm:ptLst>
  <dgm:cxnLst>
    <dgm:cxn modelId="{252E1D0D-7A5B-4374-9C0B-8C60245313A3}" srcId="{41608DA8-08DF-4A4F-AF58-BD0A182969B5}" destId="{6E490931-123F-4566-A3F9-C5F53AD23417}" srcOrd="1" destOrd="0" parTransId="{0D2C23EB-94BE-4BA0-BBB3-014708F7B0A3}" sibTransId="{CB98EF32-63A2-481C-AF61-68B09BFB9275}"/>
    <dgm:cxn modelId="{4F68672E-4E1E-4ED1-9D63-29741E37AF8C}" type="presOf" srcId="{D8350DBC-FA17-49EB-8613-170E25C769D9}" destId="{4E2B8897-1609-4C73-B80F-898F9BDEDD7F}" srcOrd="0" destOrd="0" presId="urn:microsoft.com/office/officeart/2005/8/layout/vList2"/>
    <dgm:cxn modelId="{28BD7B4A-7347-49B4-96FE-7834E9042A36}" type="presOf" srcId="{6E490931-123F-4566-A3F9-C5F53AD23417}" destId="{54D146D3-3FD3-4153-B0D7-87D4CC4B0B97}" srcOrd="0" destOrd="0" presId="urn:microsoft.com/office/officeart/2005/8/layout/vList2"/>
    <dgm:cxn modelId="{1A4BD8AC-4EB0-4C03-9B3B-6542C3C97601}" srcId="{41608DA8-08DF-4A4F-AF58-BD0A182969B5}" destId="{D8350DBC-FA17-49EB-8613-170E25C769D9}" srcOrd="0" destOrd="0" parTransId="{E1B030C1-88D4-4EFA-8967-B1D0DBC0694C}" sibTransId="{39241536-A142-4F56-8F70-6B707F9929E5}"/>
    <dgm:cxn modelId="{3564E5B1-1492-4159-882C-D7C330C41DE3}" type="presOf" srcId="{41608DA8-08DF-4A4F-AF58-BD0A182969B5}" destId="{9F43BA2A-FA0F-45DC-9FB8-2F5B4FA76815}" srcOrd="0" destOrd="0" presId="urn:microsoft.com/office/officeart/2005/8/layout/vList2"/>
    <dgm:cxn modelId="{FC2D0933-A56E-4AE0-8AE9-16DBC32A9BBD}" type="presParOf" srcId="{9F43BA2A-FA0F-45DC-9FB8-2F5B4FA76815}" destId="{4E2B8897-1609-4C73-B80F-898F9BDEDD7F}" srcOrd="0" destOrd="0" presId="urn:microsoft.com/office/officeart/2005/8/layout/vList2"/>
    <dgm:cxn modelId="{B1009267-B6E9-4EF9-AFEE-41810666873D}" type="presParOf" srcId="{9F43BA2A-FA0F-45DC-9FB8-2F5B4FA76815}" destId="{034363BC-245F-4C49-8BBE-07764DBF8ED0}" srcOrd="1" destOrd="0" presId="urn:microsoft.com/office/officeart/2005/8/layout/vList2"/>
    <dgm:cxn modelId="{F24D50E1-7F3B-4465-BE83-FB5DAA547BE2}" type="presParOf" srcId="{9F43BA2A-FA0F-45DC-9FB8-2F5B4FA76815}" destId="{54D146D3-3FD3-4153-B0D7-87D4CC4B0B97}"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36CA872-E388-4AC0-823B-7F5A2A27B8C9}"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85C1B321-7729-428E-889E-4FC3F7E4AD7C}">
      <dgm:prSet/>
      <dgm:spPr/>
      <dgm:t>
        <a:bodyPr/>
        <a:lstStyle/>
        <a:p>
          <a:pPr>
            <a:lnSpc>
              <a:spcPct val="100000"/>
            </a:lnSpc>
            <a:defRPr cap="all"/>
          </a:pPr>
          <a:r>
            <a:rPr lang="en-US" dirty="0"/>
            <a:t>Based on the performance metrics , it's evident that the XGBOOST model outperforms the Linear Regression, RANDOM FOREST and Decision Tree models across multiple metrics, including lower Mean Squared Error (MSE), Mean Absolute Error (MAE), Root Mean Squared Error (RMSE), and higher R-squared value. </a:t>
          </a:r>
        </a:p>
      </dgm:t>
    </dgm:pt>
    <dgm:pt modelId="{9847332D-ED12-4F5B-9AEB-C9C3777CA9CB}" type="parTrans" cxnId="{ED416FFF-52CC-43B9-8A91-081A3CDA7173}">
      <dgm:prSet/>
      <dgm:spPr/>
      <dgm:t>
        <a:bodyPr/>
        <a:lstStyle/>
        <a:p>
          <a:endParaRPr lang="en-US"/>
        </a:p>
      </dgm:t>
    </dgm:pt>
    <dgm:pt modelId="{6F501129-F28D-45AD-A8C9-D09D53AA8689}" type="sibTrans" cxnId="{ED416FFF-52CC-43B9-8A91-081A3CDA7173}">
      <dgm:prSet/>
      <dgm:spPr/>
      <dgm:t>
        <a:bodyPr/>
        <a:lstStyle/>
        <a:p>
          <a:endParaRPr lang="en-US"/>
        </a:p>
      </dgm:t>
    </dgm:pt>
    <dgm:pt modelId="{5D342BBC-2658-485B-96FB-E5D642A86A34}">
      <dgm:prSet/>
      <dgm:spPr/>
      <dgm:t>
        <a:bodyPr/>
        <a:lstStyle/>
        <a:p>
          <a:pPr>
            <a:lnSpc>
              <a:spcPct val="100000"/>
            </a:lnSpc>
            <a:defRPr cap="all"/>
          </a:pPr>
          <a:r>
            <a:rPr lang="en-US" dirty="0"/>
            <a:t>This suggests that the XGBOOST model provides a better fit and higher accuracy in predicting the target variable compared to the other models. Therefore, it can be concluded that </a:t>
          </a:r>
          <a:r>
            <a:rPr lang="en-US" dirty="0" err="1"/>
            <a:t>thIS</a:t>
          </a:r>
          <a:r>
            <a:rPr lang="en-US" dirty="0"/>
            <a:t> model is the most effective among the three for PREDICTING THE MOBILE PHONE PRICES</a:t>
          </a:r>
        </a:p>
      </dgm:t>
    </dgm:pt>
    <dgm:pt modelId="{6D8FC61D-DB4C-457F-B9B6-1DE58DA1E24D}" type="parTrans" cxnId="{8B44B42B-A217-4A1E-82B2-B982428EA85D}">
      <dgm:prSet/>
      <dgm:spPr/>
      <dgm:t>
        <a:bodyPr/>
        <a:lstStyle/>
        <a:p>
          <a:endParaRPr lang="en-US"/>
        </a:p>
      </dgm:t>
    </dgm:pt>
    <dgm:pt modelId="{9A116902-0A8B-4D79-89F3-92BD19566D38}" type="sibTrans" cxnId="{8B44B42B-A217-4A1E-82B2-B982428EA85D}">
      <dgm:prSet/>
      <dgm:spPr/>
      <dgm:t>
        <a:bodyPr/>
        <a:lstStyle/>
        <a:p>
          <a:endParaRPr lang="en-US"/>
        </a:p>
      </dgm:t>
    </dgm:pt>
    <dgm:pt modelId="{5865AAED-3C51-4989-A244-907240820776}" type="pres">
      <dgm:prSet presAssocID="{636CA872-E388-4AC0-823B-7F5A2A27B8C9}" presName="root" presStyleCnt="0">
        <dgm:presLayoutVars>
          <dgm:dir/>
          <dgm:resizeHandles val="exact"/>
        </dgm:presLayoutVars>
      </dgm:prSet>
      <dgm:spPr/>
    </dgm:pt>
    <dgm:pt modelId="{894D8CBA-0FF4-4FDD-B520-B5AADACB75D4}" type="pres">
      <dgm:prSet presAssocID="{85C1B321-7729-428E-889E-4FC3F7E4AD7C}" presName="compNode" presStyleCnt="0"/>
      <dgm:spPr/>
    </dgm:pt>
    <dgm:pt modelId="{CF71458C-ABFF-47DD-A10A-448D7488B564}" type="pres">
      <dgm:prSet presAssocID="{85C1B321-7729-428E-889E-4FC3F7E4AD7C}" presName="iconBgRect" presStyleLbl="bgShp" presStyleIdx="0" presStyleCnt="2"/>
      <dgm:spPr/>
    </dgm:pt>
    <dgm:pt modelId="{CA174A89-6672-49E9-9553-6FDFC9A65290}" type="pres">
      <dgm:prSet presAssocID="{85C1B321-7729-428E-889E-4FC3F7E4AD7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C1774FE1-4F17-42EE-A9FE-31591816FAC6}" type="pres">
      <dgm:prSet presAssocID="{85C1B321-7729-428E-889E-4FC3F7E4AD7C}" presName="spaceRect" presStyleCnt="0"/>
      <dgm:spPr/>
    </dgm:pt>
    <dgm:pt modelId="{46B948DA-6914-4E46-B003-2EF72943A878}" type="pres">
      <dgm:prSet presAssocID="{85C1B321-7729-428E-889E-4FC3F7E4AD7C}" presName="textRect" presStyleLbl="revTx" presStyleIdx="0" presStyleCnt="2">
        <dgm:presLayoutVars>
          <dgm:chMax val="1"/>
          <dgm:chPref val="1"/>
        </dgm:presLayoutVars>
      </dgm:prSet>
      <dgm:spPr/>
    </dgm:pt>
    <dgm:pt modelId="{1FF2067A-62E1-476C-A567-3E7B010BE622}" type="pres">
      <dgm:prSet presAssocID="{6F501129-F28D-45AD-A8C9-D09D53AA8689}" presName="sibTrans" presStyleCnt="0"/>
      <dgm:spPr/>
    </dgm:pt>
    <dgm:pt modelId="{2702C51F-62F7-4C82-89FF-4788D6F3EF11}" type="pres">
      <dgm:prSet presAssocID="{5D342BBC-2658-485B-96FB-E5D642A86A34}" presName="compNode" presStyleCnt="0"/>
      <dgm:spPr/>
    </dgm:pt>
    <dgm:pt modelId="{10761A26-4934-4787-B773-79BB41B0B300}" type="pres">
      <dgm:prSet presAssocID="{5D342BBC-2658-485B-96FB-E5D642A86A34}" presName="iconBgRect" presStyleLbl="bgShp" presStyleIdx="1" presStyleCnt="2"/>
      <dgm:spPr/>
    </dgm:pt>
    <dgm:pt modelId="{BE71113B-B219-4357-9449-DB54FF64E294}" type="pres">
      <dgm:prSet presAssocID="{5D342BBC-2658-485B-96FB-E5D642A86A3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corn"/>
        </a:ext>
      </dgm:extLst>
    </dgm:pt>
    <dgm:pt modelId="{8B77324C-B82E-4629-923E-65A6F89BC6DB}" type="pres">
      <dgm:prSet presAssocID="{5D342BBC-2658-485B-96FB-E5D642A86A34}" presName="spaceRect" presStyleCnt="0"/>
      <dgm:spPr/>
    </dgm:pt>
    <dgm:pt modelId="{132633C5-4113-4546-BAF7-2233E0BF3A6D}" type="pres">
      <dgm:prSet presAssocID="{5D342BBC-2658-485B-96FB-E5D642A86A34}" presName="textRect" presStyleLbl="revTx" presStyleIdx="1" presStyleCnt="2">
        <dgm:presLayoutVars>
          <dgm:chMax val="1"/>
          <dgm:chPref val="1"/>
        </dgm:presLayoutVars>
      </dgm:prSet>
      <dgm:spPr/>
    </dgm:pt>
  </dgm:ptLst>
  <dgm:cxnLst>
    <dgm:cxn modelId="{8B44B42B-A217-4A1E-82B2-B982428EA85D}" srcId="{636CA872-E388-4AC0-823B-7F5A2A27B8C9}" destId="{5D342BBC-2658-485B-96FB-E5D642A86A34}" srcOrd="1" destOrd="0" parTransId="{6D8FC61D-DB4C-457F-B9B6-1DE58DA1E24D}" sibTransId="{9A116902-0A8B-4D79-89F3-92BD19566D38}"/>
    <dgm:cxn modelId="{3BBF6449-ADDE-40BB-A238-E79F275C69FF}" type="presOf" srcId="{85C1B321-7729-428E-889E-4FC3F7E4AD7C}" destId="{46B948DA-6914-4E46-B003-2EF72943A878}" srcOrd="0" destOrd="0" presId="urn:microsoft.com/office/officeart/2018/5/layout/IconCircleLabelList"/>
    <dgm:cxn modelId="{89EAC8E5-FB8F-461F-880C-DC24D9D6FF00}" type="presOf" srcId="{5D342BBC-2658-485B-96FB-E5D642A86A34}" destId="{132633C5-4113-4546-BAF7-2233E0BF3A6D}" srcOrd="0" destOrd="0" presId="urn:microsoft.com/office/officeart/2018/5/layout/IconCircleLabelList"/>
    <dgm:cxn modelId="{31C3AFE6-8973-4CE6-8217-997C43E0C68F}" type="presOf" srcId="{636CA872-E388-4AC0-823B-7F5A2A27B8C9}" destId="{5865AAED-3C51-4989-A244-907240820776}" srcOrd="0" destOrd="0" presId="urn:microsoft.com/office/officeart/2018/5/layout/IconCircleLabelList"/>
    <dgm:cxn modelId="{ED416FFF-52CC-43B9-8A91-081A3CDA7173}" srcId="{636CA872-E388-4AC0-823B-7F5A2A27B8C9}" destId="{85C1B321-7729-428E-889E-4FC3F7E4AD7C}" srcOrd="0" destOrd="0" parTransId="{9847332D-ED12-4F5B-9AEB-C9C3777CA9CB}" sibTransId="{6F501129-F28D-45AD-A8C9-D09D53AA8689}"/>
    <dgm:cxn modelId="{5098E5CD-987A-42CC-A1A4-BFC94A2C666E}" type="presParOf" srcId="{5865AAED-3C51-4989-A244-907240820776}" destId="{894D8CBA-0FF4-4FDD-B520-B5AADACB75D4}" srcOrd="0" destOrd="0" presId="urn:microsoft.com/office/officeart/2018/5/layout/IconCircleLabelList"/>
    <dgm:cxn modelId="{F729B72B-905E-4519-A294-46F9A408AA15}" type="presParOf" srcId="{894D8CBA-0FF4-4FDD-B520-B5AADACB75D4}" destId="{CF71458C-ABFF-47DD-A10A-448D7488B564}" srcOrd="0" destOrd="0" presId="urn:microsoft.com/office/officeart/2018/5/layout/IconCircleLabelList"/>
    <dgm:cxn modelId="{4259BCDC-1CD0-4699-A1AA-48BAA6082163}" type="presParOf" srcId="{894D8CBA-0FF4-4FDD-B520-B5AADACB75D4}" destId="{CA174A89-6672-49E9-9553-6FDFC9A65290}" srcOrd="1" destOrd="0" presId="urn:microsoft.com/office/officeart/2018/5/layout/IconCircleLabelList"/>
    <dgm:cxn modelId="{D273F253-AC23-4180-A094-EB1CB662E429}" type="presParOf" srcId="{894D8CBA-0FF4-4FDD-B520-B5AADACB75D4}" destId="{C1774FE1-4F17-42EE-A9FE-31591816FAC6}" srcOrd="2" destOrd="0" presId="urn:microsoft.com/office/officeart/2018/5/layout/IconCircleLabelList"/>
    <dgm:cxn modelId="{AD231424-3D8F-4DB3-A8EE-488EA43E778A}" type="presParOf" srcId="{894D8CBA-0FF4-4FDD-B520-B5AADACB75D4}" destId="{46B948DA-6914-4E46-B003-2EF72943A878}" srcOrd="3" destOrd="0" presId="urn:microsoft.com/office/officeart/2018/5/layout/IconCircleLabelList"/>
    <dgm:cxn modelId="{06E7DEB4-56A3-453E-80B2-55B74BADED25}" type="presParOf" srcId="{5865AAED-3C51-4989-A244-907240820776}" destId="{1FF2067A-62E1-476C-A567-3E7B010BE622}" srcOrd="1" destOrd="0" presId="urn:microsoft.com/office/officeart/2018/5/layout/IconCircleLabelList"/>
    <dgm:cxn modelId="{495E90C7-03BC-48F9-8713-82A2FAE9238D}" type="presParOf" srcId="{5865AAED-3C51-4989-A244-907240820776}" destId="{2702C51F-62F7-4C82-89FF-4788D6F3EF11}" srcOrd="2" destOrd="0" presId="urn:microsoft.com/office/officeart/2018/5/layout/IconCircleLabelList"/>
    <dgm:cxn modelId="{E280B099-225E-44E6-B75F-14E2FDBFFA81}" type="presParOf" srcId="{2702C51F-62F7-4C82-89FF-4788D6F3EF11}" destId="{10761A26-4934-4787-B773-79BB41B0B300}" srcOrd="0" destOrd="0" presId="urn:microsoft.com/office/officeart/2018/5/layout/IconCircleLabelList"/>
    <dgm:cxn modelId="{B4DC7A25-99D2-4021-9A4E-050E9AD94142}" type="presParOf" srcId="{2702C51F-62F7-4C82-89FF-4788D6F3EF11}" destId="{BE71113B-B219-4357-9449-DB54FF64E294}" srcOrd="1" destOrd="0" presId="urn:microsoft.com/office/officeart/2018/5/layout/IconCircleLabelList"/>
    <dgm:cxn modelId="{9BA620E4-D1D4-4850-94AA-65C92FCD4ABE}" type="presParOf" srcId="{2702C51F-62F7-4C82-89FF-4788D6F3EF11}" destId="{8B77324C-B82E-4629-923E-65A6F89BC6DB}" srcOrd="2" destOrd="0" presId="urn:microsoft.com/office/officeart/2018/5/layout/IconCircleLabelList"/>
    <dgm:cxn modelId="{D0D0DB2B-2040-4057-B6F7-E4BD02456239}" type="presParOf" srcId="{2702C51F-62F7-4C82-89FF-4788D6F3EF11}" destId="{132633C5-4113-4546-BAF7-2233E0BF3A6D}"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8CD78B9-AB18-49A2-9579-CC17E0D17FCA}"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90246D63-EFDD-4A69-BC72-FF3EAC6BA4D3}">
      <dgm:prSet/>
      <dgm:spPr/>
      <dgm:t>
        <a:bodyPr/>
        <a:lstStyle/>
        <a:p>
          <a:r>
            <a:rPr lang="en-US"/>
            <a:t>THANK YOU!</a:t>
          </a:r>
        </a:p>
      </dgm:t>
    </dgm:pt>
    <dgm:pt modelId="{7927776C-ABC7-498E-8F55-82753972FA73}" type="parTrans" cxnId="{86026631-968C-40D3-A864-0B949F4DB225}">
      <dgm:prSet/>
      <dgm:spPr/>
      <dgm:t>
        <a:bodyPr/>
        <a:lstStyle/>
        <a:p>
          <a:endParaRPr lang="en-US"/>
        </a:p>
      </dgm:t>
    </dgm:pt>
    <dgm:pt modelId="{890DF6EF-17EE-4627-BDB0-5069AE9815B6}" type="sibTrans" cxnId="{86026631-968C-40D3-A864-0B949F4DB225}">
      <dgm:prSet/>
      <dgm:spPr/>
      <dgm:t>
        <a:bodyPr/>
        <a:lstStyle/>
        <a:p>
          <a:endParaRPr lang="en-US"/>
        </a:p>
      </dgm:t>
    </dgm:pt>
    <dgm:pt modelId="{F3B450F4-B919-4118-857A-0598E62B0819}" type="pres">
      <dgm:prSet presAssocID="{28CD78B9-AB18-49A2-9579-CC17E0D17FCA}" presName="hierChild1" presStyleCnt="0">
        <dgm:presLayoutVars>
          <dgm:chPref val="1"/>
          <dgm:dir/>
          <dgm:animOne val="branch"/>
          <dgm:animLvl val="lvl"/>
          <dgm:resizeHandles/>
        </dgm:presLayoutVars>
      </dgm:prSet>
      <dgm:spPr/>
    </dgm:pt>
    <dgm:pt modelId="{C95263D9-246A-4AE7-A43D-0BB767DF6219}" type="pres">
      <dgm:prSet presAssocID="{90246D63-EFDD-4A69-BC72-FF3EAC6BA4D3}" presName="hierRoot1" presStyleCnt="0"/>
      <dgm:spPr/>
    </dgm:pt>
    <dgm:pt modelId="{E0D702B7-98F4-4745-9883-BBBC834B2D90}" type="pres">
      <dgm:prSet presAssocID="{90246D63-EFDD-4A69-BC72-FF3EAC6BA4D3}" presName="composite" presStyleCnt="0"/>
      <dgm:spPr/>
    </dgm:pt>
    <dgm:pt modelId="{D090C7DA-3F55-4700-A1FE-DC60275C998E}" type="pres">
      <dgm:prSet presAssocID="{90246D63-EFDD-4A69-BC72-FF3EAC6BA4D3}" presName="background" presStyleLbl="node0" presStyleIdx="0" presStyleCnt="1"/>
      <dgm:spPr/>
    </dgm:pt>
    <dgm:pt modelId="{42FA0ECF-DA24-4A1D-A910-9E57F02462FE}" type="pres">
      <dgm:prSet presAssocID="{90246D63-EFDD-4A69-BC72-FF3EAC6BA4D3}" presName="text" presStyleLbl="fgAcc0" presStyleIdx="0" presStyleCnt="1">
        <dgm:presLayoutVars>
          <dgm:chPref val="3"/>
        </dgm:presLayoutVars>
      </dgm:prSet>
      <dgm:spPr/>
    </dgm:pt>
    <dgm:pt modelId="{E8E88801-7165-4E73-B7E6-F86C7EA38BCB}" type="pres">
      <dgm:prSet presAssocID="{90246D63-EFDD-4A69-BC72-FF3EAC6BA4D3}" presName="hierChild2" presStyleCnt="0"/>
      <dgm:spPr/>
    </dgm:pt>
  </dgm:ptLst>
  <dgm:cxnLst>
    <dgm:cxn modelId="{86026631-968C-40D3-A864-0B949F4DB225}" srcId="{28CD78B9-AB18-49A2-9579-CC17E0D17FCA}" destId="{90246D63-EFDD-4A69-BC72-FF3EAC6BA4D3}" srcOrd="0" destOrd="0" parTransId="{7927776C-ABC7-498E-8F55-82753972FA73}" sibTransId="{890DF6EF-17EE-4627-BDB0-5069AE9815B6}"/>
    <dgm:cxn modelId="{7085CDB2-4E09-4DAB-836C-FEC936B116D5}" type="presOf" srcId="{28CD78B9-AB18-49A2-9579-CC17E0D17FCA}" destId="{F3B450F4-B919-4118-857A-0598E62B0819}" srcOrd="0" destOrd="0" presId="urn:microsoft.com/office/officeart/2005/8/layout/hierarchy1"/>
    <dgm:cxn modelId="{52A917E0-C8B6-4BDB-9A74-679E3FA28E5D}" type="presOf" srcId="{90246D63-EFDD-4A69-BC72-FF3EAC6BA4D3}" destId="{42FA0ECF-DA24-4A1D-A910-9E57F02462FE}" srcOrd="0" destOrd="0" presId="urn:microsoft.com/office/officeart/2005/8/layout/hierarchy1"/>
    <dgm:cxn modelId="{97197900-9BE2-4FAB-A014-7DDB99721877}" type="presParOf" srcId="{F3B450F4-B919-4118-857A-0598E62B0819}" destId="{C95263D9-246A-4AE7-A43D-0BB767DF6219}" srcOrd="0" destOrd="0" presId="urn:microsoft.com/office/officeart/2005/8/layout/hierarchy1"/>
    <dgm:cxn modelId="{5D830F0B-7680-4F61-AC36-B48433656304}" type="presParOf" srcId="{C95263D9-246A-4AE7-A43D-0BB767DF6219}" destId="{E0D702B7-98F4-4745-9883-BBBC834B2D90}" srcOrd="0" destOrd="0" presId="urn:microsoft.com/office/officeart/2005/8/layout/hierarchy1"/>
    <dgm:cxn modelId="{F2A71731-E16A-4A71-A2BF-FA014CE6BD46}" type="presParOf" srcId="{E0D702B7-98F4-4745-9883-BBBC834B2D90}" destId="{D090C7DA-3F55-4700-A1FE-DC60275C998E}" srcOrd="0" destOrd="0" presId="urn:microsoft.com/office/officeart/2005/8/layout/hierarchy1"/>
    <dgm:cxn modelId="{2BF8B23B-1289-453C-850D-2246E3C7256F}" type="presParOf" srcId="{E0D702B7-98F4-4745-9883-BBBC834B2D90}" destId="{42FA0ECF-DA24-4A1D-A910-9E57F02462FE}" srcOrd="1" destOrd="0" presId="urn:microsoft.com/office/officeart/2005/8/layout/hierarchy1"/>
    <dgm:cxn modelId="{11B6F941-4F99-4DD6-9CC7-86374D1888E6}" type="presParOf" srcId="{C95263D9-246A-4AE7-A43D-0BB767DF6219}" destId="{E8E88801-7165-4E73-B7E6-F86C7EA38BC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C17579-6127-44EA-B52B-19F9ED9CDC4C}">
      <dsp:nvSpPr>
        <dsp:cNvPr id="0" name=""/>
        <dsp:cNvSpPr/>
      </dsp:nvSpPr>
      <dsp:spPr>
        <a:xfrm>
          <a:off x="0" y="46109"/>
          <a:ext cx="5374640" cy="12331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To read the excel file into pandas dataframe</a:t>
          </a:r>
        </a:p>
      </dsp:txBody>
      <dsp:txXfrm>
        <a:off x="60199" y="106308"/>
        <a:ext cx="5254242" cy="1112781"/>
      </dsp:txXfrm>
    </dsp:sp>
    <dsp:sp modelId="{031A50C3-DA50-4BF3-A196-EC072627E0EA}">
      <dsp:nvSpPr>
        <dsp:cNvPr id="0" name=""/>
        <dsp:cNvSpPr/>
      </dsp:nvSpPr>
      <dsp:spPr>
        <a:xfrm>
          <a:off x="0" y="1368569"/>
          <a:ext cx="5374640" cy="12331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To see the top 5 entries in the dataset</a:t>
          </a:r>
        </a:p>
      </dsp:txBody>
      <dsp:txXfrm>
        <a:off x="60199" y="1428768"/>
        <a:ext cx="5254242" cy="1112781"/>
      </dsp:txXfrm>
    </dsp:sp>
    <dsp:sp modelId="{4ED6D2CD-2767-4769-AA59-CBD2D57DA0F8}">
      <dsp:nvSpPr>
        <dsp:cNvPr id="0" name=""/>
        <dsp:cNvSpPr/>
      </dsp:nvSpPr>
      <dsp:spPr>
        <a:xfrm>
          <a:off x="0" y="2691029"/>
          <a:ext cx="5374640" cy="12331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IN" sz="3100" kern="1200"/>
            <a:t>For the dataset information</a:t>
          </a:r>
          <a:endParaRPr lang="en-US" sz="3100" kern="1200"/>
        </a:p>
      </dsp:txBody>
      <dsp:txXfrm>
        <a:off x="60199" y="2751228"/>
        <a:ext cx="5254242" cy="11127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A72023-42C4-478B-888E-6DC32507BE61}">
      <dsp:nvSpPr>
        <dsp:cNvPr id="0" name=""/>
        <dsp:cNvSpPr/>
      </dsp:nvSpPr>
      <dsp:spPr>
        <a:xfrm>
          <a:off x="0" y="0"/>
          <a:ext cx="5328919"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To drop the column</a:t>
          </a:r>
        </a:p>
      </dsp:txBody>
      <dsp:txXfrm>
        <a:off x="59399" y="59399"/>
        <a:ext cx="5210121" cy="1098002"/>
      </dsp:txXfrm>
    </dsp:sp>
    <dsp:sp modelId="{17BCFF87-FC07-42D3-8C84-C040D37DCFD9}">
      <dsp:nvSpPr>
        <dsp:cNvPr id="0" name=""/>
        <dsp:cNvSpPr/>
      </dsp:nvSpPr>
      <dsp:spPr>
        <a:xfrm>
          <a:off x="0" y="1258646"/>
          <a:ext cx="5328919"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To check the datatypes of the dataset</a:t>
          </a:r>
        </a:p>
      </dsp:txBody>
      <dsp:txXfrm>
        <a:off x="59399" y="1318045"/>
        <a:ext cx="5210121" cy="1098002"/>
      </dsp:txXfrm>
    </dsp:sp>
    <dsp:sp modelId="{637D7B9C-B450-4490-B9D4-3190ABDBBF87}">
      <dsp:nvSpPr>
        <dsp:cNvPr id="0" name=""/>
        <dsp:cNvSpPr/>
      </dsp:nvSpPr>
      <dsp:spPr>
        <a:xfrm>
          <a:off x="583836" y="3584513"/>
          <a:ext cx="4161247"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To convert prize column from object to float(numeric)</a:t>
          </a:r>
        </a:p>
      </dsp:txBody>
      <dsp:txXfrm>
        <a:off x="643235" y="3643912"/>
        <a:ext cx="4042449" cy="10980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2B8897-1609-4C73-B80F-898F9BDEDD7F}">
      <dsp:nvSpPr>
        <dsp:cNvPr id="0" name=""/>
        <dsp:cNvSpPr/>
      </dsp:nvSpPr>
      <dsp:spPr>
        <a:xfrm>
          <a:off x="0" y="250985"/>
          <a:ext cx="4140200" cy="24453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err="1"/>
            <a:t>Winsorization</a:t>
          </a:r>
          <a:r>
            <a:rPr lang="en-US" sz="2400" kern="1200" dirty="0"/>
            <a:t> was used to handle outliers</a:t>
          </a:r>
        </a:p>
      </dsp:txBody>
      <dsp:txXfrm>
        <a:off x="119373" y="370358"/>
        <a:ext cx="3901454" cy="2206620"/>
      </dsp:txXfrm>
    </dsp:sp>
    <dsp:sp modelId="{54D146D3-3FD3-4153-B0D7-87D4CC4B0B97}">
      <dsp:nvSpPr>
        <dsp:cNvPr id="0" name=""/>
        <dsp:cNvSpPr/>
      </dsp:nvSpPr>
      <dsp:spPr>
        <a:xfrm>
          <a:off x="0" y="2883552"/>
          <a:ext cx="4140200"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Skewness of the data was checked</a:t>
          </a:r>
        </a:p>
      </dsp:txBody>
      <dsp:txXfrm>
        <a:off x="59399" y="2942951"/>
        <a:ext cx="4021402" cy="10980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71458C-ABFF-47DD-A10A-448D7488B564}">
      <dsp:nvSpPr>
        <dsp:cNvPr id="0" name=""/>
        <dsp:cNvSpPr/>
      </dsp:nvSpPr>
      <dsp:spPr>
        <a:xfrm>
          <a:off x="2040228" y="220211"/>
          <a:ext cx="2196000" cy="2196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174A89-6672-49E9-9553-6FDFC9A65290}">
      <dsp:nvSpPr>
        <dsp:cNvPr id="0" name=""/>
        <dsp:cNvSpPr/>
      </dsp:nvSpPr>
      <dsp:spPr>
        <a:xfrm>
          <a:off x="2508228" y="688211"/>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B948DA-6914-4E46-B003-2EF72943A878}">
      <dsp:nvSpPr>
        <dsp:cNvPr id="0" name=""/>
        <dsp:cNvSpPr/>
      </dsp:nvSpPr>
      <dsp:spPr>
        <a:xfrm>
          <a:off x="1338228" y="3100212"/>
          <a:ext cx="3600000" cy="121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Based on the performance metrics , it's evident that the XGBOOST model outperforms the Linear Regression, RANDOM FOREST and Decision Tree models across multiple metrics, including lower Mean Squared Error (MSE), Mean Absolute Error (MAE), Root Mean Squared Error (RMSE), and higher R-squared value. </a:t>
          </a:r>
        </a:p>
      </dsp:txBody>
      <dsp:txXfrm>
        <a:off x="1338228" y="3100212"/>
        <a:ext cx="3600000" cy="1215000"/>
      </dsp:txXfrm>
    </dsp:sp>
    <dsp:sp modelId="{10761A26-4934-4787-B773-79BB41B0B300}">
      <dsp:nvSpPr>
        <dsp:cNvPr id="0" name=""/>
        <dsp:cNvSpPr/>
      </dsp:nvSpPr>
      <dsp:spPr>
        <a:xfrm>
          <a:off x="6270228" y="220211"/>
          <a:ext cx="2196000" cy="2196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71113B-B219-4357-9449-DB54FF64E294}">
      <dsp:nvSpPr>
        <dsp:cNvPr id="0" name=""/>
        <dsp:cNvSpPr/>
      </dsp:nvSpPr>
      <dsp:spPr>
        <a:xfrm>
          <a:off x="6738228" y="688211"/>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2633C5-4113-4546-BAF7-2233E0BF3A6D}">
      <dsp:nvSpPr>
        <dsp:cNvPr id="0" name=""/>
        <dsp:cNvSpPr/>
      </dsp:nvSpPr>
      <dsp:spPr>
        <a:xfrm>
          <a:off x="5568228" y="3100212"/>
          <a:ext cx="3600000" cy="121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This suggests that the XGBOOST model provides a better fit and higher accuracy in predicting the target variable compared to the other models. Therefore, it can be concluded that </a:t>
          </a:r>
          <a:r>
            <a:rPr lang="en-US" sz="1100" kern="1200" dirty="0" err="1"/>
            <a:t>thIS</a:t>
          </a:r>
          <a:r>
            <a:rPr lang="en-US" sz="1100" kern="1200" dirty="0"/>
            <a:t> model is the most effective among the three for PREDICTING THE MOBILE PHONE PRICES</a:t>
          </a:r>
        </a:p>
      </dsp:txBody>
      <dsp:txXfrm>
        <a:off x="5568228" y="3100212"/>
        <a:ext cx="3600000" cy="1215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90C7DA-3F55-4700-A1FE-DC60275C998E}">
      <dsp:nvSpPr>
        <dsp:cNvPr id="0" name=""/>
        <dsp:cNvSpPr/>
      </dsp:nvSpPr>
      <dsp:spPr>
        <a:xfrm>
          <a:off x="2609998" y="565"/>
          <a:ext cx="5040362" cy="32006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FA0ECF-DA24-4A1D-A910-9E57F02462FE}">
      <dsp:nvSpPr>
        <dsp:cNvPr id="0" name=""/>
        <dsp:cNvSpPr/>
      </dsp:nvSpPr>
      <dsp:spPr>
        <a:xfrm>
          <a:off x="3170039" y="532603"/>
          <a:ext cx="5040362" cy="32006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THANK YOU!</a:t>
          </a:r>
        </a:p>
      </dsp:txBody>
      <dsp:txXfrm>
        <a:off x="3263782" y="626346"/>
        <a:ext cx="4852876" cy="301314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002E3-5D28-3B06-8DF4-03C3C263EF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86F1AF1-D84B-6250-0D38-142C5BE8A9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05D323E-5BD1-01A3-9A02-26BE0E82DDCD}"/>
              </a:ext>
            </a:extLst>
          </p:cNvPr>
          <p:cNvSpPr>
            <a:spLocks noGrp="1"/>
          </p:cNvSpPr>
          <p:nvPr>
            <p:ph type="dt" sz="half" idx="10"/>
          </p:nvPr>
        </p:nvSpPr>
        <p:spPr/>
        <p:txBody>
          <a:bodyPr/>
          <a:lstStyle/>
          <a:p>
            <a:fld id="{544D6CFE-ED45-475C-9BE9-2BD8CE558568}" type="datetimeFigureOut">
              <a:rPr lang="en-IN" smtClean="0"/>
              <a:t>23/07/2024</a:t>
            </a:fld>
            <a:endParaRPr lang="en-IN"/>
          </a:p>
        </p:txBody>
      </p:sp>
      <p:sp>
        <p:nvSpPr>
          <p:cNvPr id="5" name="Footer Placeholder 4">
            <a:extLst>
              <a:ext uri="{FF2B5EF4-FFF2-40B4-BE49-F238E27FC236}">
                <a16:creationId xmlns:a16="http://schemas.microsoft.com/office/drawing/2014/main" id="{F606E2D5-3872-9E92-2D49-14A2CC1D17C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CE170CD-02C6-F068-7322-124E9AA72990}"/>
              </a:ext>
            </a:extLst>
          </p:cNvPr>
          <p:cNvSpPr>
            <a:spLocks noGrp="1"/>
          </p:cNvSpPr>
          <p:nvPr>
            <p:ph type="sldNum" sz="quarter" idx="12"/>
          </p:nvPr>
        </p:nvSpPr>
        <p:spPr/>
        <p:txBody>
          <a:bodyPr/>
          <a:lstStyle/>
          <a:p>
            <a:fld id="{5B06DB3F-4CFE-46FB-A906-DB23447651EB}" type="slidenum">
              <a:rPr lang="en-IN" smtClean="0"/>
              <a:t>‹#›</a:t>
            </a:fld>
            <a:endParaRPr lang="en-IN"/>
          </a:p>
        </p:txBody>
      </p:sp>
    </p:spTree>
    <p:extLst>
      <p:ext uri="{BB962C8B-B14F-4D97-AF65-F5344CB8AC3E}">
        <p14:creationId xmlns:p14="http://schemas.microsoft.com/office/powerpoint/2010/main" val="2721542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1107E-D1EA-A4AA-B1B4-68BFEFD1991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E980C07-D80B-05FC-7C69-DDCAA7896C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888F4D7-A2F7-B03D-D7C9-8520D3D8D758}"/>
              </a:ext>
            </a:extLst>
          </p:cNvPr>
          <p:cNvSpPr>
            <a:spLocks noGrp="1"/>
          </p:cNvSpPr>
          <p:nvPr>
            <p:ph type="dt" sz="half" idx="10"/>
          </p:nvPr>
        </p:nvSpPr>
        <p:spPr/>
        <p:txBody>
          <a:bodyPr/>
          <a:lstStyle/>
          <a:p>
            <a:fld id="{544D6CFE-ED45-475C-9BE9-2BD8CE558568}" type="datetimeFigureOut">
              <a:rPr lang="en-IN" smtClean="0"/>
              <a:t>23/07/2024</a:t>
            </a:fld>
            <a:endParaRPr lang="en-IN"/>
          </a:p>
        </p:txBody>
      </p:sp>
      <p:sp>
        <p:nvSpPr>
          <p:cNvPr id="5" name="Footer Placeholder 4">
            <a:extLst>
              <a:ext uri="{FF2B5EF4-FFF2-40B4-BE49-F238E27FC236}">
                <a16:creationId xmlns:a16="http://schemas.microsoft.com/office/drawing/2014/main" id="{92153E91-7001-B2A7-D367-16EA0186DB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76B3CB4-773B-9004-22CC-BB9D629929C8}"/>
              </a:ext>
            </a:extLst>
          </p:cNvPr>
          <p:cNvSpPr>
            <a:spLocks noGrp="1"/>
          </p:cNvSpPr>
          <p:nvPr>
            <p:ph type="sldNum" sz="quarter" idx="12"/>
          </p:nvPr>
        </p:nvSpPr>
        <p:spPr/>
        <p:txBody>
          <a:bodyPr/>
          <a:lstStyle/>
          <a:p>
            <a:fld id="{5B06DB3F-4CFE-46FB-A906-DB23447651EB}" type="slidenum">
              <a:rPr lang="en-IN" smtClean="0"/>
              <a:t>‹#›</a:t>
            </a:fld>
            <a:endParaRPr lang="en-IN"/>
          </a:p>
        </p:txBody>
      </p:sp>
    </p:spTree>
    <p:extLst>
      <p:ext uri="{BB962C8B-B14F-4D97-AF65-F5344CB8AC3E}">
        <p14:creationId xmlns:p14="http://schemas.microsoft.com/office/powerpoint/2010/main" val="344317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D08F76-816E-9CF6-EEE3-2C90F10330D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D183C54-E3B7-0B9D-27BA-26119F513A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374B09-3422-F315-53DA-DE340DA93B73}"/>
              </a:ext>
            </a:extLst>
          </p:cNvPr>
          <p:cNvSpPr>
            <a:spLocks noGrp="1"/>
          </p:cNvSpPr>
          <p:nvPr>
            <p:ph type="dt" sz="half" idx="10"/>
          </p:nvPr>
        </p:nvSpPr>
        <p:spPr/>
        <p:txBody>
          <a:bodyPr/>
          <a:lstStyle/>
          <a:p>
            <a:fld id="{544D6CFE-ED45-475C-9BE9-2BD8CE558568}" type="datetimeFigureOut">
              <a:rPr lang="en-IN" smtClean="0"/>
              <a:t>23/07/2024</a:t>
            </a:fld>
            <a:endParaRPr lang="en-IN"/>
          </a:p>
        </p:txBody>
      </p:sp>
      <p:sp>
        <p:nvSpPr>
          <p:cNvPr id="5" name="Footer Placeholder 4">
            <a:extLst>
              <a:ext uri="{FF2B5EF4-FFF2-40B4-BE49-F238E27FC236}">
                <a16:creationId xmlns:a16="http://schemas.microsoft.com/office/drawing/2014/main" id="{199E70EB-90EE-DEE1-838A-DC347930CE9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19621A-E51E-2B96-8E79-8C09B96B3CEE}"/>
              </a:ext>
            </a:extLst>
          </p:cNvPr>
          <p:cNvSpPr>
            <a:spLocks noGrp="1"/>
          </p:cNvSpPr>
          <p:nvPr>
            <p:ph type="sldNum" sz="quarter" idx="12"/>
          </p:nvPr>
        </p:nvSpPr>
        <p:spPr/>
        <p:txBody>
          <a:bodyPr/>
          <a:lstStyle/>
          <a:p>
            <a:fld id="{5B06DB3F-4CFE-46FB-A906-DB23447651EB}" type="slidenum">
              <a:rPr lang="en-IN" smtClean="0"/>
              <a:t>‹#›</a:t>
            </a:fld>
            <a:endParaRPr lang="en-IN"/>
          </a:p>
        </p:txBody>
      </p:sp>
    </p:spTree>
    <p:extLst>
      <p:ext uri="{BB962C8B-B14F-4D97-AF65-F5344CB8AC3E}">
        <p14:creationId xmlns:p14="http://schemas.microsoft.com/office/powerpoint/2010/main" val="3694421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B42A2-61D8-CEC2-8BF0-FAFF95C24A8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7E3B600-F9F9-E034-48EF-8A3A51992A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03B1A9F-802F-4357-BABD-EBF312769C97}"/>
              </a:ext>
            </a:extLst>
          </p:cNvPr>
          <p:cNvSpPr>
            <a:spLocks noGrp="1"/>
          </p:cNvSpPr>
          <p:nvPr>
            <p:ph type="dt" sz="half" idx="10"/>
          </p:nvPr>
        </p:nvSpPr>
        <p:spPr/>
        <p:txBody>
          <a:bodyPr/>
          <a:lstStyle/>
          <a:p>
            <a:fld id="{544D6CFE-ED45-475C-9BE9-2BD8CE558568}" type="datetimeFigureOut">
              <a:rPr lang="en-IN" smtClean="0"/>
              <a:t>23/07/2024</a:t>
            </a:fld>
            <a:endParaRPr lang="en-IN"/>
          </a:p>
        </p:txBody>
      </p:sp>
      <p:sp>
        <p:nvSpPr>
          <p:cNvPr id="5" name="Footer Placeholder 4">
            <a:extLst>
              <a:ext uri="{FF2B5EF4-FFF2-40B4-BE49-F238E27FC236}">
                <a16:creationId xmlns:a16="http://schemas.microsoft.com/office/drawing/2014/main" id="{01663741-B6BE-1403-9CAB-B9A90FD05A9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0ABD243-770D-0799-24B6-F76D6316515F}"/>
              </a:ext>
            </a:extLst>
          </p:cNvPr>
          <p:cNvSpPr>
            <a:spLocks noGrp="1"/>
          </p:cNvSpPr>
          <p:nvPr>
            <p:ph type="sldNum" sz="quarter" idx="12"/>
          </p:nvPr>
        </p:nvSpPr>
        <p:spPr/>
        <p:txBody>
          <a:bodyPr/>
          <a:lstStyle/>
          <a:p>
            <a:fld id="{5B06DB3F-4CFE-46FB-A906-DB23447651EB}" type="slidenum">
              <a:rPr lang="en-IN" smtClean="0"/>
              <a:t>‹#›</a:t>
            </a:fld>
            <a:endParaRPr lang="en-IN"/>
          </a:p>
        </p:txBody>
      </p:sp>
    </p:spTree>
    <p:extLst>
      <p:ext uri="{BB962C8B-B14F-4D97-AF65-F5344CB8AC3E}">
        <p14:creationId xmlns:p14="http://schemas.microsoft.com/office/powerpoint/2010/main" val="2451568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C6C2A-B5E4-8C47-1A74-C433FE4AC0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29379AF-EE30-15F1-23E5-CD4B71C620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03107E1-6B26-BA2A-483F-FB3E7BAAFE6F}"/>
              </a:ext>
            </a:extLst>
          </p:cNvPr>
          <p:cNvSpPr>
            <a:spLocks noGrp="1"/>
          </p:cNvSpPr>
          <p:nvPr>
            <p:ph type="dt" sz="half" idx="10"/>
          </p:nvPr>
        </p:nvSpPr>
        <p:spPr/>
        <p:txBody>
          <a:bodyPr/>
          <a:lstStyle/>
          <a:p>
            <a:fld id="{544D6CFE-ED45-475C-9BE9-2BD8CE558568}" type="datetimeFigureOut">
              <a:rPr lang="en-IN" smtClean="0"/>
              <a:t>23/07/2024</a:t>
            </a:fld>
            <a:endParaRPr lang="en-IN"/>
          </a:p>
        </p:txBody>
      </p:sp>
      <p:sp>
        <p:nvSpPr>
          <p:cNvPr id="5" name="Footer Placeholder 4">
            <a:extLst>
              <a:ext uri="{FF2B5EF4-FFF2-40B4-BE49-F238E27FC236}">
                <a16:creationId xmlns:a16="http://schemas.microsoft.com/office/drawing/2014/main" id="{610C773B-8F2F-A7D0-7694-1FF6D583017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8FC7063-013E-62F0-C530-BBD8C30B98CB}"/>
              </a:ext>
            </a:extLst>
          </p:cNvPr>
          <p:cNvSpPr>
            <a:spLocks noGrp="1"/>
          </p:cNvSpPr>
          <p:nvPr>
            <p:ph type="sldNum" sz="quarter" idx="12"/>
          </p:nvPr>
        </p:nvSpPr>
        <p:spPr/>
        <p:txBody>
          <a:bodyPr/>
          <a:lstStyle/>
          <a:p>
            <a:fld id="{5B06DB3F-4CFE-46FB-A906-DB23447651EB}" type="slidenum">
              <a:rPr lang="en-IN" smtClean="0"/>
              <a:t>‹#›</a:t>
            </a:fld>
            <a:endParaRPr lang="en-IN"/>
          </a:p>
        </p:txBody>
      </p:sp>
    </p:spTree>
    <p:extLst>
      <p:ext uri="{BB962C8B-B14F-4D97-AF65-F5344CB8AC3E}">
        <p14:creationId xmlns:p14="http://schemas.microsoft.com/office/powerpoint/2010/main" val="3002353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4A0E0-5971-8050-2791-392DA17F9F7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272F40B-FBD9-4987-E758-0E07C94E15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C811A8E-DC8F-7557-DCB0-3213548DDF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23E9F56-3AE1-FE16-1B22-28DEE69D05D7}"/>
              </a:ext>
            </a:extLst>
          </p:cNvPr>
          <p:cNvSpPr>
            <a:spLocks noGrp="1"/>
          </p:cNvSpPr>
          <p:nvPr>
            <p:ph type="dt" sz="half" idx="10"/>
          </p:nvPr>
        </p:nvSpPr>
        <p:spPr/>
        <p:txBody>
          <a:bodyPr/>
          <a:lstStyle/>
          <a:p>
            <a:fld id="{544D6CFE-ED45-475C-9BE9-2BD8CE558568}" type="datetimeFigureOut">
              <a:rPr lang="en-IN" smtClean="0"/>
              <a:t>23/07/2024</a:t>
            </a:fld>
            <a:endParaRPr lang="en-IN"/>
          </a:p>
        </p:txBody>
      </p:sp>
      <p:sp>
        <p:nvSpPr>
          <p:cNvPr id="6" name="Footer Placeholder 5">
            <a:extLst>
              <a:ext uri="{FF2B5EF4-FFF2-40B4-BE49-F238E27FC236}">
                <a16:creationId xmlns:a16="http://schemas.microsoft.com/office/drawing/2014/main" id="{BE94A6B1-3C14-516A-1963-001D6AD12E0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1683276-DCC8-CEAC-64FC-593BDC369E41}"/>
              </a:ext>
            </a:extLst>
          </p:cNvPr>
          <p:cNvSpPr>
            <a:spLocks noGrp="1"/>
          </p:cNvSpPr>
          <p:nvPr>
            <p:ph type="sldNum" sz="quarter" idx="12"/>
          </p:nvPr>
        </p:nvSpPr>
        <p:spPr/>
        <p:txBody>
          <a:bodyPr/>
          <a:lstStyle/>
          <a:p>
            <a:fld id="{5B06DB3F-4CFE-46FB-A906-DB23447651EB}" type="slidenum">
              <a:rPr lang="en-IN" smtClean="0"/>
              <a:t>‹#›</a:t>
            </a:fld>
            <a:endParaRPr lang="en-IN"/>
          </a:p>
        </p:txBody>
      </p:sp>
    </p:spTree>
    <p:extLst>
      <p:ext uri="{BB962C8B-B14F-4D97-AF65-F5344CB8AC3E}">
        <p14:creationId xmlns:p14="http://schemas.microsoft.com/office/powerpoint/2010/main" val="633398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E3B70-C962-C7EA-D19A-6083E97004D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38554C3-8E35-2C8D-445A-474D689B5E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6CAB85-E58F-86B6-9B40-60512DB5B0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3DA1FE7-3523-E1DC-F032-8917751F0F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0C4F0F-9A7F-6548-E982-51FCC80DA9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4CA517E-358C-C635-EFBE-DE5D70523F15}"/>
              </a:ext>
            </a:extLst>
          </p:cNvPr>
          <p:cNvSpPr>
            <a:spLocks noGrp="1"/>
          </p:cNvSpPr>
          <p:nvPr>
            <p:ph type="dt" sz="half" idx="10"/>
          </p:nvPr>
        </p:nvSpPr>
        <p:spPr/>
        <p:txBody>
          <a:bodyPr/>
          <a:lstStyle/>
          <a:p>
            <a:fld id="{544D6CFE-ED45-475C-9BE9-2BD8CE558568}" type="datetimeFigureOut">
              <a:rPr lang="en-IN" smtClean="0"/>
              <a:t>23/07/2024</a:t>
            </a:fld>
            <a:endParaRPr lang="en-IN"/>
          </a:p>
        </p:txBody>
      </p:sp>
      <p:sp>
        <p:nvSpPr>
          <p:cNvPr id="8" name="Footer Placeholder 7">
            <a:extLst>
              <a:ext uri="{FF2B5EF4-FFF2-40B4-BE49-F238E27FC236}">
                <a16:creationId xmlns:a16="http://schemas.microsoft.com/office/drawing/2014/main" id="{21990DDE-C1C4-B341-C80B-9A42BBBC5CF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C58260A-3AEE-4516-BCDC-1EC35A74AEA1}"/>
              </a:ext>
            </a:extLst>
          </p:cNvPr>
          <p:cNvSpPr>
            <a:spLocks noGrp="1"/>
          </p:cNvSpPr>
          <p:nvPr>
            <p:ph type="sldNum" sz="quarter" idx="12"/>
          </p:nvPr>
        </p:nvSpPr>
        <p:spPr/>
        <p:txBody>
          <a:bodyPr/>
          <a:lstStyle/>
          <a:p>
            <a:fld id="{5B06DB3F-4CFE-46FB-A906-DB23447651EB}" type="slidenum">
              <a:rPr lang="en-IN" smtClean="0"/>
              <a:t>‹#›</a:t>
            </a:fld>
            <a:endParaRPr lang="en-IN"/>
          </a:p>
        </p:txBody>
      </p:sp>
    </p:spTree>
    <p:extLst>
      <p:ext uri="{BB962C8B-B14F-4D97-AF65-F5344CB8AC3E}">
        <p14:creationId xmlns:p14="http://schemas.microsoft.com/office/powerpoint/2010/main" val="3215128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BDA05-184C-CED3-7A9C-4F7B05B8103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8D42745-0D49-474A-C943-0986A0AFAF2C}"/>
              </a:ext>
            </a:extLst>
          </p:cNvPr>
          <p:cNvSpPr>
            <a:spLocks noGrp="1"/>
          </p:cNvSpPr>
          <p:nvPr>
            <p:ph type="dt" sz="half" idx="10"/>
          </p:nvPr>
        </p:nvSpPr>
        <p:spPr/>
        <p:txBody>
          <a:bodyPr/>
          <a:lstStyle/>
          <a:p>
            <a:fld id="{544D6CFE-ED45-475C-9BE9-2BD8CE558568}" type="datetimeFigureOut">
              <a:rPr lang="en-IN" smtClean="0"/>
              <a:t>23/07/2024</a:t>
            </a:fld>
            <a:endParaRPr lang="en-IN"/>
          </a:p>
        </p:txBody>
      </p:sp>
      <p:sp>
        <p:nvSpPr>
          <p:cNvPr id="4" name="Footer Placeholder 3">
            <a:extLst>
              <a:ext uri="{FF2B5EF4-FFF2-40B4-BE49-F238E27FC236}">
                <a16:creationId xmlns:a16="http://schemas.microsoft.com/office/drawing/2014/main" id="{8C953955-F26A-1339-D2EA-A78364F7046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9767C92-C9BE-A73B-CAEF-B3CBE57CB506}"/>
              </a:ext>
            </a:extLst>
          </p:cNvPr>
          <p:cNvSpPr>
            <a:spLocks noGrp="1"/>
          </p:cNvSpPr>
          <p:nvPr>
            <p:ph type="sldNum" sz="quarter" idx="12"/>
          </p:nvPr>
        </p:nvSpPr>
        <p:spPr/>
        <p:txBody>
          <a:bodyPr/>
          <a:lstStyle/>
          <a:p>
            <a:fld id="{5B06DB3F-4CFE-46FB-A906-DB23447651EB}" type="slidenum">
              <a:rPr lang="en-IN" smtClean="0"/>
              <a:t>‹#›</a:t>
            </a:fld>
            <a:endParaRPr lang="en-IN"/>
          </a:p>
        </p:txBody>
      </p:sp>
    </p:spTree>
    <p:extLst>
      <p:ext uri="{BB962C8B-B14F-4D97-AF65-F5344CB8AC3E}">
        <p14:creationId xmlns:p14="http://schemas.microsoft.com/office/powerpoint/2010/main" val="4125172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C65900-289A-8CBC-BB08-248DB3B072B9}"/>
              </a:ext>
            </a:extLst>
          </p:cNvPr>
          <p:cNvSpPr>
            <a:spLocks noGrp="1"/>
          </p:cNvSpPr>
          <p:nvPr>
            <p:ph type="dt" sz="half" idx="10"/>
          </p:nvPr>
        </p:nvSpPr>
        <p:spPr/>
        <p:txBody>
          <a:bodyPr/>
          <a:lstStyle/>
          <a:p>
            <a:fld id="{544D6CFE-ED45-475C-9BE9-2BD8CE558568}" type="datetimeFigureOut">
              <a:rPr lang="en-IN" smtClean="0"/>
              <a:t>23/07/2024</a:t>
            </a:fld>
            <a:endParaRPr lang="en-IN"/>
          </a:p>
        </p:txBody>
      </p:sp>
      <p:sp>
        <p:nvSpPr>
          <p:cNvPr id="3" name="Footer Placeholder 2">
            <a:extLst>
              <a:ext uri="{FF2B5EF4-FFF2-40B4-BE49-F238E27FC236}">
                <a16:creationId xmlns:a16="http://schemas.microsoft.com/office/drawing/2014/main" id="{ED81833B-5E56-D1CB-818F-1035C2E7AC4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BD57A17-D906-DBCB-374F-CFF70F00AACD}"/>
              </a:ext>
            </a:extLst>
          </p:cNvPr>
          <p:cNvSpPr>
            <a:spLocks noGrp="1"/>
          </p:cNvSpPr>
          <p:nvPr>
            <p:ph type="sldNum" sz="quarter" idx="12"/>
          </p:nvPr>
        </p:nvSpPr>
        <p:spPr/>
        <p:txBody>
          <a:bodyPr/>
          <a:lstStyle/>
          <a:p>
            <a:fld id="{5B06DB3F-4CFE-46FB-A906-DB23447651EB}" type="slidenum">
              <a:rPr lang="en-IN" smtClean="0"/>
              <a:t>‹#›</a:t>
            </a:fld>
            <a:endParaRPr lang="en-IN"/>
          </a:p>
        </p:txBody>
      </p:sp>
    </p:spTree>
    <p:extLst>
      <p:ext uri="{BB962C8B-B14F-4D97-AF65-F5344CB8AC3E}">
        <p14:creationId xmlns:p14="http://schemas.microsoft.com/office/powerpoint/2010/main" val="2689778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1B484-4A42-3FF8-9611-34F832FEAD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1FD6A06-7601-607D-45A6-9EB6EC871C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8CE3AD6-F994-DD89-8048-A90FBE5D11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C8D97E-5A5C-A443-CB40-F129BA407BFB}"/>
              </a:ext>
            </a:extLst>
          </p:cNvPr>
          <p:cNvSpPr>
            <a:spLocks noGrp="1"/>
          </p:cNvSpPr>
          <p:nvPr>
            <p:ph type="dt" sz="half" idx="10"/>
          </p:nvPr>
        </p:nvSpPr>
        <p:spPr/>
        <p:txBody>
          <a:bodyPr/>
          <a:lstStyle/>
          <a:p>
            <a:fld id="{544D6CFE-ED45-475C-9BE9-2BD8CE558568}" type="datetimeFigureOut">
              <a:rPr lang="en-IN" smtClean="0"/>
              <a:t>23/07/2024</a:t>
            </a:fld>
            <a:endParaRPr lang="en-IN"/>
          </a:p>
        </p:txBody>
      </p:sp>
      <p:sp>
        <p:nvSpPr>
          <p:cNvPr id="6" name="Footer Placeholder 5">
            <a:extLst>
              <a:ext uri="{FF2B5EF4-FFF2-40B4-BE49-F238E27FC236}">
                <a16:creationId xmlns:a16="http://schemas.microsoft.com/office/drawing/2014/main" id="{1628AC3D-5C51-422E-D9B1-DAC148D9663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B51F634-B911-7BEB-58E5-F61A2E6C1E32}"/>
              </a:ext>
            </a:extLst>
          </p:cNvPr>
          <p:cNvSpPr>
            <a:spLocks noGrp="1"/>
          </p:cNvSpPr>
          <p:nvPr>
            <p:ph type="sldNum" sz="quarter" idx="12"/>
          </p:nvPr>
        </p:nvSpPr>
        <p:spPr/>
        <p:txBody>
          <a:bodyPr/>
          <a:lstStyle/>
          <a:p>
            <a:fld id="{5B06DB3F-4CFE-46FB-A906-DB23447651EB}" type="slidenum">
              <a:rPr lang="en-IN" smtClean="0"/>
              <a:t>‹#›</a:t>
            </a:fld>
            <a:endParaRPr lang="en-IN"/>
          </a:p>
        </p:txBody>
      </p:sp>
    </p:spTree>
    <p:extLst>
      <p:ext uri="{BB962C8B-B14F-4D97-AF65-F5344CB8AC3E}">
        <p14:creationId xmlns:p14="http://schemas.microsoft.com/office/powerpoint/2010/main" val="174345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24CC2-3E92-01FB-B12B-CCD19D737D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4AF3B89-D3A1-FB94-0BF0-F207B42AB0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8D14F4D-CC86-6A33-19A0-7F11D2E92D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C50AD1-3030-3D65-EBB6-575A74641B24}"/>
              </a:ext>
            </a:extLst>
          </p:cNvPr>
          <p:cNvSpPr>
            <a:spLocks noGrp="1"/>
          </p:cNvSpPr>
          <p:nvPr>
            <p:ph type="dt" sz="half" idx="10"/>
          </p:nvPr>
        </p:nvSpPr>
        <p:spPr/>
        <p:txBody>
          <a:bodyPr/>
          <a:lstStyle/>
          <a:p>
            <a:fld id="{544D6CFE-ED45-475C-9BE9-2BD8CE558568}" type="datetimeFigureOut">
              <a:rPr lang="en-IN" smtClean="0"/>
              <a:t>23/07/2024</a:t>
            </a:fld>
            <a:endParaRPr lang="en-IN"/>
          </a:p>
        </p:txBody>
      </p:sp>
      <p:sp>
        <p:nvSpPr>
          <p:cNvPr id="6" name="Footer Placeholder 5">
            <a:extLst>
              <a:ext uri="{FF2B5EF4-FFF2-40B4-BE49-F238E27FC236}">
                <a16:creationId xmlns:a16="http://schemas.microsoft.com/office/drawing/2014/main" id="{3E75CCDD-3AC7-B63E-A929-5959FF88033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B19D206-9F87-26B0-3D39-4B1443581B00}"/>
              </a:ext>
            </a:extLst>
          </p:cNvPr>
          <p:cNvSpPr>
            <a:spLocks noGrp="1"/>
          </p:cNvSpPr>
          <p:nvPr>
            <p:ph type="sldNum" sz="quarter" idx="12"/>
          </p:nvPr>
        </p:nvSpPr>
        <p:spPr/>
        <p:txBody>
          <a:bodyPr/>
          <a:lstStyle/>
          <a:p>
            <a:fld id="{5B06DB3F-4CFE-46FB-A906-DB23447651EB}" type="slidenum">
              <a:rPr lang="en-IN" smtClean="0"/>
              <a:t>‹#›</a:t>
            </a:fld>
            <a:endParaRPr lang="en-IN"/>
          </a:p>
        </p:txBody>
      </p:sp>
    </p:spTree>
    <p:extLst>
      <p:ext uri="{BB962C8B-B14F-4D97-AF65-F5344CB8AC3E}">
        <p14:creationId xmlns:p14="http://schemas.microsoft.com/office/powerpoint/2010/main" val="4100746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611130-140A-FB34-5520-0F387BEE48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701001C-852A-CDF5-A7BB-4EBC22B775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BED645-394D-9DB5-5DBC-98A1D1478E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4D6CFE-ED45-475C-9BE9-2BD8CE558568}" type="datetimeFigureOut">
              <a:rPr lang="en-IN" smtClean="0"/>
              <a:t>23/07/2024</a:t>
            </a:fld>
            <a:endParaRPr lang="en-IN"/>
          </a:p>
        </p:txBody>
      </p:sp>
      <p:sp>
        <p:nvSpPr>
          <p:cNvPr id="5" name="Footer Placeholder 4">
            <a:extLst>
              <a:ext uri="{FF2B5EF4-FFF2-40B4-BE49-F238E27FC236}">
                <a16:creationId xmlns:a16="http://schemas.microsoft.com/office/drawing/2014/main" id="{B86827CF-BDBF-8FBE-5E49-413811B116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D7F2330-9891-52F2-CA4D-6F55E674E1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06DB3F-4CFE-46FB-A906-DB23447651EB}" type="slidenum">
              <a:rPr lang="en-IN" smtClean="0"/>
              <a:t>‹#›</a:t>
            </a:fld>
            <a:endParaRPr lang="en-IN"/>
          </a:p>
        </p:txBody>
      </p:sp>
    </p:spTree>
    <p:extLst>
      <p:ext uri="{BB962C8B-B14F-4D97-AF65-F5344CB8AC3E}">
        <p14:creationId xmlns:p14="http://schemas.microsoft.com/office/powerpoint/2010/main" val="19571794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Layout" Target="../diagrams/layout2.xml"/><Relationship Id="rId7" Type="http://schemas.openxmlformats.org/officeDocument/2006/relationships/image" Target="../media/image7.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Layout" Target="../diagrams/layout3.xml"/><Relationship Id="rId7" Type="http://schemas.openxmlformats.org/officeDocument/2006/relationships/image" Target="../media/image10.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E7F4A-F8B0-D634-EEC1-3BFE98E93393}"/>
              </a:ext>
            </a:extLst>
          </p:cNvPr>
          <p:cNvSpPr>
            <a:spLocks noGrp="1"/>
          </p:cNvSpPr>
          <p:nvPr>
            <p:ph type="ctrTitle"/>
          </p:nvPr>
        </p:nvSpPr>
        <p:spPr/>
        <p:txBody>
          <a:bodyPr/>
          <a:lstStyle/>
          <a:p>
            <a:r>
              <a:rPr lang="en-US" dirty="0"/>
              <a:t>Feature Extraction and Price Prediction for Mobile Phones</a:t>
            </a:r>
            <a:endParaRPr lang="en-IN" dirty="0"/>
          </a:p>
        </p:txBody>
      </p:sp>
      <p:sp>
        <p:nvSpPr>
          <p:cNvPr id="3" name="Subtitle 2">
            <a:extLst>
              <a:ext uri="{FF2B5EF4-FFF2-40B4-BE49-F238E27FC236}">
                <a16:creationId xmlns:a16="http://schemas.microsoft.com/office/drawing/2014/main" id="{688ACD78-7B48-C17C-C95B-F82DF0371FB2}"/>
              </a:ext>
            </a:extLst>
          </p:cNvPr>
          <p:cNvSpPr>
            <a:spLocks noGrp="1"/>
          </p:cNvSpPr>
          <p:nvPr>
            <p:ph type="subTitle" idx="1"/>
          </p:nvPr>
        </p:nvSpPr>
        <p:spPr/>
        <p:txBody>
          <a:bodyPr/>
          <a:lstStyle/>
          <a:p>
            <a:r>
              <a:rPr lang="en-US" dirty="0"/>
              <a:t>By: Garima Mahajan</a:t>
            </a:r>
          </a:p>
        </p:txBody>
      </p:sp>
    </p:spTree>
    <p:extLst>
      <p:ext uri="{BB962C8B-B14F-4D97-AF65-F5344CB8AC3E}">
        <p14:creationId xmlns:p14="http://schemas.microsoft.com/office/powerpoint/2010/main" val="655069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60F5E-966E-0D68-B748-57ED217B8A3B}"/>
              </a:ext>
            </a:extLst>
          </p:cNvPr>
          <p:cNvSpPr>
            <a:spLocks noGrp="1"/>
          </p:cNvSpPr>
          <p:nvPr>
            <p:ph type="title"/>
          </p:nvPr>
        </p:nvSpPr>
        <p:spPr/>
        <p:txBody>
          <a:bodyPr/>
          <a:lstStyle/>
          <a:p>
            <a:r>
              <a:rPr lang="en-US" dirty="0"/>
              <a:t>Solution</a:t>
            </a:r>
            <a:endParaRPr lang="en-IN" dirty="0"/>
          </a:p>
        </p:txBody>
      </p:sp>
      <p:pic>
        <p:nvPicPr>
          <p:cNvPr id="5" name="Content Placeholder 4">
            <a:extLst>
              <a:ext uri="{FF2B5EF4-FFF2-40B4-BE49-F238E27FC236}">
                <a16:creationId xmlns:a16="http://schemas.microsoft.com/office/drawing/2014/main" id="{E4DF3AC8-C7F7-6514-C310-2339935B4063}"/>
              </a:ext>
            </a:extLst>
          </p:cNvPr>
          <p:cNvPicPr>
            <a:picLocks noGrp="1" noChangeAspect="1"/>
          </p:cNvPicPr>
          <p:nvPr>
            <p:ph idx="1"/>
          </p:nvPr>
        </p:nvPicPr>
        <p:blipFill rotWithShape="1">
          <a:blip r:embed="rId2"/>
          <a:srcRect l="25965" t="22721" r="21367" b="5596"/>
          <a:stretch/>
        </p:blipFill>
        <p:spPr>
          <a:xfrm>
            <a:off x="629920" y="1564639"/>
            <a:ext cx="5537200" cy="4521201"/>
          </a:xfrm>
        </p:spPr>
      </p:pic>
      <p:grpSp>
        <p:nvGrpSpPr>
          <p:cNvPr id="6" name="Group 5">
            <a:extLst>
              <a:ext uri="{FF2B5EF4-FFF2-40B4-BE49-F238E27FC236}">
                <a16:creationId xmlns:a16="http://schemas.microsoft.com/office/drawing/2014/main" id="{1B0E337A-644E-C61E-75C6-02C07B790DBC}"/>
              </a:ext>
            </a:extLst>
          </p:cNvPr>
          <p:cNvGrpSpPr/>
          <p:nvPr/>
        </p:nvGrpSpPr>
        <p:grpSpPr>
          <a:xfrm>
            <a:off x="7287260" y="1354155"/>
            <a:ext cx="4140200" cy="1541445"/>
            <a:chOff x="0" y="250985"/>
            <a:chExt cx="4140200" cy="2445366"/>
          </a:xfrm>
        </p:grpSpPr>
        <p:sp>
          <p:nvSpPr>
            <p:cNvPr id="7" name="Rectangle: Rounded Corners 6">
              <a:extLst>
                <a:ext uri="{FF2B5EF4-FFF2-40B4-BE49-F238E27FC236}">
                  <a16:creationId xmlns:a16="http://schemas.microsoft.com/office/drawing/2014/main" id="{D86E5061-88DD-DD1C-B27C-AEE5FA98E648}"/>
                </a:ext>
              </a:extLst>
            </p:cNvPr>
            <p:cNvSpPr/>
            <p:nvPr/>
          </p:nvSpPr>
          <p:spPr>
            <a:xfrm>
              <a:off x="0" y="250985"/>
              <a:ext cx="4140200" cy="244536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6A4569EA-D3D7-7D4A-755C-663DAC25A5FC}"/>
                </a:ext>
              </a:extLst>
            </p:cNvPr>
            <p:cNvSpPr txBox="1"/>
            <p:nvPr/>
          </p:nvSpPr>
          <p:spPr>
            <a:xfrm>
              <a:off x="119373" y="370358"/>
              <a:ext cx="3901454" cy="22066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Numerical and Categorical list was made</a:t>
              </a:r>
            </a:p>
          </p:txBody>
        </p:sp>
      </p:grpSp>
      <p:grpSp>
        <p:nvGrpSpPr>
          <p:cNvPr id="9" name="Group 8">
            <a:extLst>
              <a:ext uri="{FF2B5EF4-FFF2-40B4-BE49-F238E27FC236}">
                <a16:creationId xmlns:a16="http://schemas.microsoft.com/office/drawing/2014/main" id="{0B141C24-F207-29D7-F868-9C4CB07492C8}"/>
              </a:ext>
            </a:extLst>
          </p:cNvPr>
          <p:cNvGrpSpPr/>
          <p:nvPr/>
        </p:nvGrpSpPr>
        <p:grpSpPr>
          <a:xfrm>
            <a:off x="7287260" y="3884630"/>
            <a:ext cx="4140200" cy="1619215"/>
            <a:chOff x="0" y="2883552"/>
            <a:chExt cx="4140200" cy="1619215"/>
          </a:xfrm>
        </p:grpSpPr>
        <p:sp>
          <p:nvSpPr>
            <p:cNvPr id="10" name="Rectangle: Rounded Corners 9">
              <a:extLst>
                <a:ext uri="{FF2B5EF4-FFF2-40B4-BE49-F238E27FC236}">
                  <a16:creationId xmlns:a16="http://schemas.microsoft.com/office/drawing/2014/main" id="{A4C915C5-154A-DCFA-02C2-A6ED8F035298}"/>
                </a:ext>
              </a:extLst>
            </p:cNvPr>
            <p:cNvSpPr/>
            <p:nvPr/>
          </p:nvSpPr>
          <p:spPr>
            <a:xfrm>
              <a:off x="0" y="2883552"/>
              <a:ext cx="4140200" cy="12168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Rectangle: Rounded Corners 4">
              <a:extLst>
                <a:ext uri="{FF2B5EF4-FFF2-40B4-BE49-F238E27FC236}">
                  <a16:creationId xmlns:a16="http://schemas.microsoft.com/office/drawing/2014/main" id="{D1EB17E0-05E5-F2B9-A5E6-6814699A484F}"/>
                </a:ext>
              </a:extLst>
            </p:cNvPr>
            <p:cNvSpPr txBox="1"/>
            <p:nvPr/>
          </p:nvSpPr>
          <p:spPr>
            <a:xfrm>
              <a:off x="59399" y="2942951"/>
              <a:ext cx="4021402" cy="15598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The decile percentages for each column were </a:t>
              </a:r>
              <a:r>
                <a:rPr lang="en-US" sz="2400" kern="1200" dirty="0" err="1"/>
                <a:t>calculalated</a:t>
              </a:r>
              <a:r>
                <a:rPr lang="en-US" sz="2400" kern="1200" dirty="0"/>
                <a:t> to know how the data is distributed within every decile</a:t>
              </a:r>
            </a:p>
          </p:txBody>
        </p:sp>
      </p:grpSp>
      <p:cxnSp>
        <p:nvCxnSpPr>
          <p:cNvPr id="12" name="Straight Arrow Connector 11">
            <a:extLst>
              <a:ext uri="{FF2B5EF4-FFF2-40B4-BE49-F238E27FC236}">
                <a16:creationId xmlns:a16="http://schemas.microsoft.com/office/drawing/2014/main" id="{12D765AA-5739-0F45-66E8-32535FB79886}"/>
              </a:ext>
            </a:extLst>
          </p:cNvPr>
          <p:cNvCxnSpPr/>
          <p:nvPr/>
        </p:nvCxnSpPr>
        <p:spPr>
          <a:xfrm>
            <a:off x="5157470" y="2094865"/>
            <a:ext cx="2019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D298B08-6837-DAD8-754F-2BEBFB607692}"/>
              </a:ext>
            </a:extLst>
          </p:cNvPr>
          <p:cNvCxnSpPr/>
          <p:nvPr/>
        </p:nvCxnSpPr>
        <p:spPr>
          <a:xfrm>
            <a:off x="5259070" y="4553585"/>
            <a:ext cx="2019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3268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42FB4-33C5-46AA-590C-06F40B7FF636}"/>
              </a:ext>
            </a:extLst>
          </p:cNvPr>
          <p:cNvSpPr>
            <a:spLocks noGrp="1"/>
          </p:cNvSpPr>
          <p:nvPr>
            <p:ph type="title"/>
          </p:nvPr>
        </p:nvSpPr>
        <p:spPr/>
        <p:txBody>
          <a:bodyPr/>
          <a:lstStyle/>
          <a:p>
            <a:r>
              <a:rPr lang="en-US" dirty="0"/>
              <a:t>Solution</a:t>
            </a:r>
            <a:endParaRPr lang="en-IN" dirty="0"/>
          </a:p>
        </p:txBody>
      </p:sp>
      <p:pic>
        <p:nvPicPr>
          <p:cNvPr id="5" name="Content Placeholder 4">
            <a:extLst>
              <a:ext uri="{FF2B5EF4-FFF2-40B4-BE49-F238E27FC236}">
                <a16:creationId xmlns:a16="http://schemas.microsoft.com/office/drawing/2014/main" id="{37F1FE7F-120D-E8C7-A9DC-12AAE12F4939}"/>
              </a:ext>
            </a:extLst>
          </p:cNvPr>
          <p:cNvPicPr>
            <a:picLocks noGrp="1" noChangeAspect="1"/>
          </p:cNvPicPr>
          <p:nvPr>
            <p:ph idx="1"/>
          </p:nvPr>
        </p:nvPicPr>
        <p:blipFill rotWithShape="1">
          <a:blip r:embed="rId2"/>
          <a:srcRect l="27278" t="33229" r="20055" b="19840"/>
          <a:stretch/>
        </p:blipFill>
        <p:spPr>
          <a:xfrm>
            <a:off x="568960" y="1513839"/>
            <a:ext cx="6045200" cy="2214881"/>
          </a:xfrm>
        </p:spPr>
      </p:pic>
      <p:grpSp>
        <p:nvGrpSpPr>
          <p:cNvPr id="6" name="Group 5">
            <a:extLst>
              <a:ext uri="{FF2B5EF4-FFF2-40B4-BE49-F238E27FC236}">
                <a16:creationId xmlns:a16="http://schemas.microsoft.com/office/drawing/2014/main" id="{796F0A63-20FC-D68C-C28A-601CD5AB37B9}"/>
              </a:ext>
            </a:extLst>
          </p:cNvPr>
          <p:cNvGrpSpPr/>
          <p:nvPr/>
        </p:nvGrpSpPr>
        <p:grpSpPr>
          <a:xfrm>
            <a:off x="7287260" y="1354155"/>
            <a:ext cx="4140200" cy="1541445"/>
            <a:chOff x="0" y="250985"/>
            <a:chExt cx="4140200" cy="2445366"/>
          </a:xfrm>
        </p:grpSpPr>
        <p:sp>
          <p:nvSpPr>
            <p:cNvPr id="7" name="Rectangle: Rounded Corners 6">
              <a:extLst>
                <a:ext uri="{FF2B5EF4-FFF2-40B4-BE49-F238E27FC236}">
                  <a16:creationId xmlns:a16="http://schemas.microsoft.com/office/drawing/2014/main" id="{EE50AC5F-3A9C-2BA3-52BE-8707FAD95916}"/>
                </a:ext>
              </a:extLst>
            </p:cNvPr>
            <p:cNvSpPr/>
            <p:nvPr/>
          </p:nvSpPr>
          <p:spPr>
            <a:xfrm>
              <a:off x="0" y="250985"/>
              <a:ext cx="4140200" cy="244536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B4E9C584-7C48-9499-3BF1-BD1B4C4A158F}"/>
                </a:ext>
              </a:extLst>
            </p:cNvPr>
            <p:cNvSpPr txBox="1"/>
            <p:nvPr/>
          </p:nvSpPr>
          <p:spPr>
            <a:xfrm>
              <a:off x="119373" y="370358"/>
              <a:ext cx="3901454" cy="22066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Data distribution for each column along the median was plotted using scatter plot</a:t>
              </a:r>
            </a:p>
          </p:txBody>
        </p:sp>
      </p:grpSp>
      <p:pic>
        <p:nvPicPr>
          <p:cNvPr id="10" name="Picture 9">
            <a:extLst>
              <a:ext uri="{FF2B5EF4-FFF2-40B4-BE49-F238E27FC236}">
                <a16:creationId xmlns:a16="http://schemas.microsoft.com/office/drawing/2014/main" id="{DC906C47-EC89-A29B-D5B7-51EEE42DF541}"/>
              </a:ext>
            </a:extLst>
          </p:cNvPr>
          <p:cNvPicPr>
            <a:picLocks noChangeAspect="1"/>
          </p:cNvPicPr>
          <p:nvPr/>
        </p:nvPicPr>
        <p:blipFill rotWithShape="1">
          <a:blip r:embed="rId3"/>
          <a:srcRect l="27583" t="23259" r="32333" b="11556"/>
          <a:stretch/>
        </p:blipFill>
        <p:spPr>
          <a:xfrm>
            <a:off x="568960" y="3756325"/>
            <a:ext cx="4886960" cy="2753362"/>
          </a:xfrm>
          <a:prstGeom prst="rect">
            <a:avLst/>
          </a:prstGeom>
        </p:spPr>
      </p:pic>
      <p:grpSp>
        <p:nvGrpSpPr>
          <p:cNvPr id="11" name="Group 10">
            <a:extLst>
              <a:ext uri="{FF2B5EF4-FFF2-40B4-BE49-F238E27FC236}">
                <a16:creationId xmlns:a16="http://schemas.microsoft.com/office/drawing/2014/main" id="{DCDC024C-3EE2-1296-739A-F2B62F59FCF0}"/>
              </a:ext>
            </a:extLst>
          </p:cNvPr>
          <p:cNvGrpSpPr/>
          <p:nvPr/>
        </p:nvGrpSpPr>
        <p:grpSpPr>
          <a:xfrm>
            <a:off x="7287260" y="4036395"/>
            <a:ext cx="4140200" cy="1541445"/>
            <a:chOff x="0" y="250985"/>
            <a:chExt cx="4140200" cy="2445366"/>
          </a:xfrm>
        </p:grpSpPr>
        <p:sp>
          <p:nvSpPr>
            <p:cNvPr id="12" name="Rectangle: Rounded Corners 11">
              <a:extLst>
                <a:ext uri="{FF2B5EF4-FFF2-40B4-BE49-F238E27FC236}">
                  <a16:creationId xmlns:a16="http://schemas.microsoft.com/office/drawing/2014/main" id="{94F55F88-9F28-284C-BA5F-D53B0ADCE94A}"/>
                </a:ext>
              </a:extLst>
            </p:cNvPr>
            <p:cNvSpPr/>
            <p:nvPr/>
          </p:nvSpPr>
          <p:spPr>
            <a:xfrm>
              <a:off x="0" y="250985"/>
              <a:ext cx="4140200" cy="244536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Rectangle: Rounded Corners 4">
              <a:extLst>
                <a:ext uri="{FF2B5EF4-FFF2-40B4-BE49-F238E27FC236}">
                  <a16:creationId xmlns:a16="http://schemas.microsoft.com/office/drawing/2014/main" id="{7653BDA8-8907-772E-828F-911289875014}"/>
                </a:ext>
              </a:extLst>
            </p:cNvPr>
            <p:cNvSpPr txBox="1"/>
            <p:nvPr/>
          </p:nvSpPr>
          <p:spPr>
            <a:xfrm>
              <a:off x="119373" y="370358"/>
              <a:ext cx="3901454" cy="22066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Dictionary was made and the percentage data greater </a:t>
              </a:r>
              <a:r>
                <a:rPr lang="en-US" sz="2400" kern="1200" dirty="0" err="1"/>
                <a:t>than,less</a:t>
              </a:r>
              <a:r>
                <a:rPr lang="en-US" sz="2400" kern="1200" dirty="0"/>
                <a:t> than median was stored</a:t>
              </a:r>
            </a:p>
          </p:txBody>
        </p:sp>
      </p:grpSp>
      <p:cxnSp>
        <p:nvCxnSpPr>
          <p:cNvPr id="14" name="Straight Arrow Connector 13">
            <a:extLst>
              <a:ext uri="{FF2B5EF4-FFF2-40B4-BE49-F238E27FC236}">
                <a16:creationId xmlns:a16="http://schemas.microsoft.com/office/drawing/2014/main" id="{720222E0-C496-807E-8E86-525A848830C7}"/>
              </a:ext>
            </a:extLst>
          </p:cNvPr>
          <p:cNvCxnSpPr/>
          <p:nvPr/>
        </p:nvCxnSpPr>
        <p:spPr>
          <a:xfrm>
            <a:off x="5157470" y="2521585"/>
            <a:ext cx="2019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FDF0C5A-1685-D759-3800-B7207B5344FC}"/>
              </a:ext>
            </a:extLst>
          </p:cNvPr>
          <p:cNvCxnSpPr/>
          <p:nvPr/>
        </p:nvCxnSpPr>
        <p:spPr>
          <a:xfrm>
            <a:off x="5086350" y="4848225"/>
            <a:ext cx="2019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5707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E5539EC-8CB8-002F-68C6-6788402826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16" name="Rectangle 15">
              <a:extLst>
                <a:ext uri="{FF2B5EF4-FFF2-40B4-BE49-F238E27FC236}">
                  <a16:creationId xmlns:a16="http://schemas.microsoft.com/office/drawing/2014/main" id="{6C5D55A6-9EFD-CDA3-20CC-A99812CE1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5B6E73B-6DFD-AE6C-1628-DF8DC30085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0E00FC4-DDBC-F424-CF71-73AF7A284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219AB97B-B3E9-5B1A-1489-066BEAAFFEBA}"/>
              </a:ext>
            </a:extLst>
          </p:cNvPr>
          <p:cNvSpPr>
            <a:spLocks noGrp="1"/>
          </p:cNvSpPr>
          <p:nvPr>
            <p:ph type="title"/>
          </p:nvPr>
        </p:nvSpPr>
        <p:spPr>
          <a:xfrm>
            <a:off x="876691" y="301843"/>
            <a:ext cx="10477109" cy="1003532"/>
          </a:xfrm>
        </p:spPr>
        <p:txBody>
          <a:bodyPr anchor="ctr">
            <a:normAutofit/>
          </a:bodyPr>
          <a:lstStyle/>
          <a:p>
            <a:r>
              <a:rPr lang="en-US" sz="3200" dirty="0">
                <a:solidFill>
                  <a:srgbClr val="FFFFFF"/>
                </a:solidFill>
              </a:rPr>
              <a:t>Solution</a:t>
            </a:r>
            <a:endParaRPr lang="en-IN" sz="3200" dirty="0">
              <a:solidFill>
                <a:srgbClr val="FFFFFF"/>
              </a:solidFill>
            </a:endParaRPr>
          </a:p>
        </p:txBody>
      </p:sp>
      <p:sp>
        <p:nvSpPr>
          <p:cNvPr id="6" name="TextBox 5">
            <a:extLst>
              <a:ext uri="{FF2B5EF4-FFF2-40B4-BE49-F238E27FC236}">
                <a16:creationId xmlns:a16="http://schemas.microsoft.com/office/drawing/2014/main" id="{25C3024C-5BC5-4B4C-9698-75263254EBA2}"/>
              </a:ext>
            </a:extLst>
          </p:cNvPr>
          <p:cNvSpPr txBox="1"/>
          <p:nvPr/>
        </p:nvSpPr>
        <p:spPr>
          <a:xfrm>
            <a:off x="7816440" y="2893767"/>
            <a:ext cx="4019960" cy="1569660"/>
          </a:xfrm>
          <a:prstGeom prst="rect">
            <a:avLst/>
          </a:prstGeom>
          <a:noFill/>
        </p:spPr>
        <p:txBody>
          <a:bodyPr wrap="square" rtlCol="0">
            <a:spAutoFit/>
          </a:bodyPr>
          <a:lstStyle/>
          <a:p>
            <a:pPr defTabSz="795528">
              <a:spcAft>
                <a:spcPts val="600"/>
              </a:spcAft>
            </a:pPr>
            <a:r>
              <a:rPr lang="en-US" sz="2400" kern="1200" dirty="0">
                <a:solidFill>
                  <a:schemeClr val="tx1"/>
                </a:solidFill>
                <a:latin typeface="+mn-lt"/>
                <a:ea typeface="+mn-ea"/>
                <a:cs typeface="+mn-cs"/>
              </a:rPr>
              <a:t>To calculate the correlation matrix for the selected columns and create heatmap to visualize the correlation</a:t>
            </a:r>
            <a:endParaRPr lang="en-IN" sz="2400" dirty="0"/>
          </a:p>
        </p:txBody>
      </p:sp>
      <p:cxnSp>
        <p:nvCxnSpPr>
          <p:cNvPr id="10" name="Straight Arrow Connector 9">
            <a:extLst>
              <a:ext uri="{FF2B5EF4-FFF2-40B4-BE49-F238E27FC236}">
                <a16:creationId xmlns:a16="http://schemas.microsoft.com/office/drawing/2014/main" id="{C1E5932F-59D0-7DF6-38D3-C73837CC2796}"/>
              </a:ext>
            </a:extLst>
          </p:cNvPr>
          <p:cNvCxnSpPr/>
          <p:nvPr/>
        </p:nvCxnSpPr>
        <p:spPr>
          <a:xfrm>
            <a:off x="5980267" y="3159046"/>
            <a:ext cx="1599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BEBCA873-58AC-209F-A773-4610B41C3E86}"/>
              </a:ext>
            </a:extLst>
          </p:cNvPr>
          <p:cNvPicPr>
            <a:picLocks noChangeAspect="1"/>
          </p:cNvPicPr>
          <p:nvPr/>
        </p:nvPicPr>
        <p:blipFill rotWithShape="1">
          <a:blip r:embed="rId2"/>
          <a:srcRect l="32578" t="27778" r="15156" b="6250"/>
          <a:stretch/>
        </p:blipFill>
        <p:spPr>
          <a:xfrm>
            <a:off x="285750" y="1815082"/>
            <a:ext cx="6372226" cy="4524375"/>
          </a:xfrm>
          <a:prstGeom prst="rect">
            <a:avLst/>
          </a:prstGeom>
        </p:spPr>
      </p:pic>
    </p:spTree>
    <p:extLst>
      <p:ext uri="{BB962C8B-B14F-4D97-AF65-F5344CB8AC3E}">
        <p14:creationId xmlns:p14="http://schemas.microsoft.com/office/powerpoint/2010/main" val="2541023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F37BC-13E8-411D-D095-C729CE18C5D5}"/>
              </a:ext>
            </a:extLst>
          </p:cNvPr>
          <p:cNvSpPr>
            <a:spLocks noGrp="1"/>
          </p:cNvSpPr>
          <p:nvPr>
            <p:ph type="title"/>
          </p:nvPr>
        </p:nvSpPr>
        <p:spPr/>
        <p:txBody>
          <a:bodyPr/>
          <a:lstStyle/>
          <a:p>
            <a:r>
              <a:rPr lang="en-US" dirty="0"/>
              <a:t>Solution</a:t>
            </a:r>
            <a:endParaRPr lang="en-IN" dirty="0"/>
          </a:p>
        </p:txBody>
      </p:sp>
      <p:grpSp>
        <p:nvGrpSpPr>
          <p:cNvPr id="6" name="Group 5">
            <a:extLst>
              <a:ext uri="{FF2B5EF4-FFF2-40B4-BE49-F238E27FC236}">
                <a16:creationId xmlns:a16="http://schemas.microsoft.com/office/drawing/2014/main" id="{AA4DA114-B772-FFAF-F85A-CDEEF66955F9}"/>
              </a:ext>
            </a:extLst>
          </p:cNvPr>
          <p:cNvGrpSpPr/>
          <p:nvPr/>
        </p:nvGrpSpPr>
        <p:grpSpPr>
          <a:xfrm>
            <a:off x="7287260" y="1354155"/>
            <a:ext cx="4140200" cy="1541445"/>
            <a:chOff x="0" y="250985"/>
            <a:chExt cx="4140200" cy="2445366"/>
          </a:xfrm>
        </p:grpSpPr>
        <p:sp>
          <p:nvSpPr>
            <p:cNvPr id="7" name="Rectangle: Rounded Corners 6">
              <a:extLst>
                <a:ext uri="{FF2B5EF4-FFF2-40B4-BE49-F238E27FC236}">
                  <a16:creationId xmlns:a16="http://schemas.microsoft.com/office/drawing/2014/main" id="{42D8EE3D-EE1F-627D-E0FE-13D47D8ED7DC}"/>
                </a:ext>
              </a:extLst>
            </p:cNvPr>
            <p:cNvSpPr/>
            <p:nvPr/>
          </p:nvSpPr>
          <p:spPr>
            <a:xfrm>
              <a:off x="0" y="250985"/>
              <a:ext cx="4140200" cy="244536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3A696182-6393-FF90-6F77-3482885306A4}"/>
                </a:ext>
              </a:extLst>
            </p:cNvPr>
            <p:cNvSpPr txBox="1"/>
            <p:nvPr/>
          </p:nvSpPr>
          <p:spPr>
            <a:xfrm>
              <a:off x="119373" y="370358"/>
              <a:ext cx="3901454" cy="22066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Data was grouped using </a:t>
              </a:r>
              <a:r>
                <a:rPr lang="en-US" sz="2400" kern="1200" dirty="0" err="1"/>
                <a:t>Groupby</a:t>
              </a:r>
              <a:r>
                <a:rPr lang="en-US" sz="2400" kern="1200" dirty="0"/>
                <a:t> on ‘</a:t>
              </a:r>
              <a:r>
                <a:rPr lang="en-US" sz="2400" dirty="0"/>
                <a:t>Prize</a:t>
              </a:r>
              <a:r>
                <a:rPr lang="en-US" sz="2400" kern="1200" dirty="0"/>
                <a:t>’ and aggregated on </a:t>
              </a:r>
              <a:r>
                <a:rPr lang="en-US" sz="2400" kern="1200" dirty="0" err="1"/>
                <a:t>Memory,RAM</a:t>
              </a:r>
              <a:r>
                <a:rPr lang="en-US" sz="2400" kern="1200" dirty="0"/>
                <a:t> mean</a:t>
              </a:r>
            </a:p>
          </p:txBody>
        </p:sp>
      </p:grpSp>
      <p:grpSp>
        <p:nvGrpSpPr>
          <p:cNvPr id="13" name="Group 12">
            <a:extLst>
              <a:ext uri="{FF2B5EF4-FFF2-40B4-BE49-F238E27FC236}">
                <a16:creationId xmlns:a16="http://schemas.microsoft.com/office/drawing/2014/main" id="{0FD4C39B-7CDE-D255-EDB1-6D297B4A8939}"/>
              </a:ext>
            </a:extLst>
          </p:cNvPr>
          <p:cNvGrpSpPr/>
          <p:nvPr/>
        </p:nvGrpSpPr>
        <p:grpSpPr>
          <a:xfrm>
            <a:off x="7287260" y="4174181"/>
            <a:ext cx="4140200" cy="1541445"/>
            <a:chOff x="0" y="250985"/>
            <a:chExt cx="4140200" cy="2445366"/>
          </a:xfrm>
        </p:grpSpPr>
        <p:sp>
          <p:nvSpPr>
            <p:cNvPr id="14" name="Rectangle: Rounded Corners 13">
              <a:extLst>
                <a:ext uri="{FF2B5EF4-FFF2-40B4-BE49-F238E27FC236}">
                  <a16:creationId xmlns:a16="http://schemas.microsoft.com/office/drawing/2014/main" id="{87964D02-E5AE-A776-F0D1-8AC6EEB5252F}"/>
                </a:ext>
              </a:extLst>
            </p:cNvPr>
            <p:cNvSpPr/>
            <p:nvPr/>
          </p:nvSpPr>
          <p:spPr>
            <a:xfrm>
              <a:off x="0" y="250985"/>
              <a:ext cx="4140200" cy="244536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Rectangle: Rounded Corners 4">
              <a:extLst>
                <a:ext uri="{FF2B5EF4-FFF2-40B4-BE49-F238E27FC236}">
                  <a16:creationId xmlns:a16="http://schemas.microsoft.com/office/drawing/2014/main" id="{4B035CC4-2990-D208-2786-983A0F2FFB7A}"/>
                </a:ext>
              </a:extLst>
            </p:cNvPr>
            <p:cNvSpPr txBox="1"/>
            <p:nvPr/>
          </p:nvSpPr>
          <p:spPr>
            <a:xfrm>
              <a:off x="119373" y="370358"/>
              <a:ext cx="3901454" cy="22066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Data was grouped using </a:t>
              </a:r>
              <a:r>
                <a:rPr lang="en-US" sz="2400" kern="1200" dirty="0" err="1"/>
                <a:t>Groupby</a:t>
              </a:r>
              <a:r>
                <a:rPr lang="en-US" sz="2400" kern="1200" dirty="0"/>
                <a:t> on ‘</a:t>
              </a:r>
              <a:r>
                <a:rPr lang="en-US" sz="2400" dirty="0"/>
                <a:t>Prize</a:t>
              </a:r>
              <a:r>
                <a:rPr lang="en-US" sz="2400" kern="1200" dirty="0"/>
                <a:t>’ and aggregated on Mobile Height mean</a:t>
              </a:r>
            </a:p>
          </p:txBody>
        </p:sp>
      </p:grpSp>
      <p:cxnSp>
        <p:nvCxnSpPr>
          <p:cNvPr id="16" name="Straight Arrow Connector 15">
            <a:extLst>
              <a:ext uri="{FF2B5EF4-FFF2-40B4-BE49-F238E27FC236}">
                <a16:creationId xmlns:a16="http://schemas.microsoft.com/office/drawing/2014/main" id="{ED6D1D15-A1FF-7E74-1D01-6AD079B2E6C5}"/>
              </a:ext>
            </a:extLst>
          </p:cNvPr>
          <p:cNvCxnSpPr/>
          <p:nvPr/>
        </p:nvCxnSpPr>
        <p:spPr>
          <a:xfrm>
            <a:off x="5157470" y="2521585"/>
            <a:ext cx="2019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6B87F6C-A442-FEF7-FD6D-376A6FF0A622}"/>
              </a:ext>
            </a:extLst>
          </p:cNvPr>
          <p:cNvCxnSpPr/>
          <p:nvPr/>
        </p:nvCxnSpPr>
        <p:spPr>
          <a:xfrm>
            <a:off x="4903470" y="5000625"/>
            <a:ext cx="2019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7C258112-979A-C07A-CB1C-8679CF0A8FA0}"/>
              </a:ext>
            </a:extLst>
          </p:cNvPr>
          <p:cNvPicPr>
            <a:picLocks noChangeAspect="1"/>
          </p:cNvPicPr>
          <p:nvPr/>
        </p:nvPicPr>
        <p:blipFill rotWithShape="1">
          <a:blip r:embed="rId2"/>
          <a:srcRect l="32734" t="27823" r="37646" b="5843"/>
          <a:stretch/>
        </p:blipFill>
        <p:spPr>
          <a:xfrm>
            <a:off x="927734" y="1527809"/>
            <a:ext cx="3611246" cy="4549141"/>
          </a:xfrm>
          <a:prstGeom prst="rect">
            <a:avLst/>
          </a:prstGeom>
        </p:spPr>
      </p:pic>
    </p:spTree>
    <p:extLst>
      <p:ext uri="{BB962C8B-B14F-4D97-AF65-F5344CB8AC3E}">
        <p14:creationId xmlns:p14="http://schemas.microsoft.com/office/powerpoint/2010/main" val="3257743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70D8C-39C4-DC98-CB04-75C032069058}"/>
              </a:ext>
            </a:extLst>
          </p:cNvPr>
          <p:cNvSpPr>
            <a:spLocks noGrp="1"/>
          </p:cNvSpPr>
          <p:nvPr>
            <p:ph type="title"/>
          </p:nvPr>
        </p:nvSpPr>
        <p:spPr/>
        <p:txBody>
          <a:bodyPr/>
          <a:lstStyle/>
          <a:p>
            <a:r>
              <a:rPr lang="en-US" dirty="0"/>
              <a:t>Solution</a:t>
            </a:r>
            <a:endParaRPr lang="en-IN" dirty="0"/>
          </a:p>
        </p:txBody>
      </p:sp>
      <p:grpSp>
        <p:nvGrpSpPr>
          <p:cNvPr id="6" name="Group 5">
            <a:extLst>
              <a:ext uri="{FF2B5EF4-FFF2-40B4-BE49-F238E27FC236}">
                <a16:creationId xmlns:a16="http://schemas.microsoft.com/office/drawing/2014/main" id="{5D7E3EE8-1FB1-B3DC-9AD8-48F172193079}"/>
              </a:ext>
            </a:extLst>
          </p:cNvPr>
          <p:cNvGrpSpPr/>
          <p:nvPr/>
        </p:nvGrpSpPr>
        <p:grpSpPr>
          <a:xfrm>
            <a:off x="7213600" y="1690688"/>
            <a:ext cx="4140200" cy="1541445"/>
            <a:chOff x="0" y="250985"/>
            <a:chExt cx="4140200" cy="2445366"/>
          </a:xfrm>
        </p:grpSpPr>
        <p:sp>
          <p:nvSpPr>
            <p:cNvPr id="7" name="Rectangle: Rounded Corners 6">
              <a:extLst>
                <a:ext uri="{FF2B5EF4-FFF2-40B4-BE49-F238E27FC236}">
                  <a16:creationId xmlns:a16="http://schemas.microsoft.com/office/drawing/2014/main" id="{137EE805-9B68-1253-CE20-05B6985ADDAC}"/>
                </a:ext>
              </a:extLst>
            </p:cNvPr>
            <p:cNvSpPr/>
            <p:nvPr/>
          </p:nvSpPr>
          <p:spPr>
            <a:xfrm>
              <a:off x="0" y="250985"/>
              <a:ext cx="4140200" cy="244536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B656D387-9FEC-518F-372E-502EECD6B963}"/>
                </a:ext>
              </a:extLst>
            </p:cNvPr>
            <p:cNvSpPr txBox="1"/>
            <p:nvPr/>
          </p:nvSpPr>
          <p:spPr>
            <a:xfrm>
              <a:off x="119373" y="370358"/>
              <a:ext cx="3901454" cy="22066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Boxplot was made for Prize vs AI Lens</a:t>
              </a:r>
            </a:p>
          </p:txBody>
        </p:sp>
      </p:grpSp>
      <p:grpSp>
        <p:nvGrpSpPr>
          <p:cNvPr id="13" name="Group 12">
            <a:extLst>
              <a:ext uri="{FF2B5EF4-FFF2-40B4-BE49-F238E27FC236}">
                <a16:creationId xmlns:a16="http://schemas.microsoft.com/office/drawing/2014/main" id="{515E7809-CCAC-7C68-5341-16522AC9D1C5}"/>
              </a:ext>
            </a:extLst>
          </p:cNvPr>
          <p:cNvGrpSpPr/>
          <p:nvPr/>
        </p:nvGrpSpPr>
        <p:grpSpPr>
          <a:xfrm>
            <a:off x="7332973" y="4156877"/>
            <a:ext cx="4140200" cy="1541445"/>
            <a:chOff x="0" y="250985"/>
            <a:chExt cx="4140200" cy="2445366"/>
          </a:xfrm>
        </p:grpSpPr>
        <p:sp>
          <p:nvSpPr>
            <p:cNvPr id="14" name="Rectangle: Rounded Corners 13">
              <a:extLst>
                <a:ext uri="{FF2B5EF4-FFF2-40B4-BE49-F238E27FC236}">
                  <a16:creationId xmlns:a16="http://schemas.microsoft.com/office/drawing/2014/main" id="{EE7F9621-FD7E-BA51-7C10-95ED908C6D9E}"/>
                </a:ext>
              </a:extLst>
            </p:cNvPr>
            <p:cNvSpPr/>
            <p:nvPr/>
          </p:nvSpPr>
          <p:spPr>
            <a:xfrm>
              <a:off x="0" y="250985"/>
              <a:ext cx="4140200" cy="244536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Rectangle: Rounded Corners 4">
              <a:extLst>
                <a:ext uri="{FF2B5EF4-FFF2-40B4-BE49-F238E27FC236}">
                  <a16:creationId xmlns:a16="http://schemas.microsoft.com/office/drawing/2014/main" id="{D79E6F51-8C80-2713-8832-4F8991A9985E}"/>
                </a:ext>
              </a:extLst>
            </p:cNvPr>
            <p:cNvSpPr txBox="1"/>
            <p:nvPr/>
          </p:nvSpPr>
          <p:spPr>
            <a:xfrm>
              <a:off x="119373" y="370358"/>
              <a:ext cx="3901454" cy="22066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AI Lens 0.0 indicated a wider prize range compared to he other one</a:t>
              </a:r>
            </a:p>
          </p:txBody>
        </p:sp>
      </p:grpSp>
      <p:cxnSp>
        <p:nvCxnSpPr>
          <p:cNvPr id="16" name="Straight Arrow Connector 15">
            <a:extLst>
              <a:ext uri="{FF2B5EF4-FFF2-40B4-BE49-F238E27FC236}">
                <a16:creationId xmlns:a16="http://schemas.microsoft.com/office/drawing/2014/main" id="{BB4B5F05-F258-C826-0B32-06E506171730}"/>
              </a:ext>
            </a:extLst>
          </p:cNvPr>
          <p:cNvCxnSpPr/>
          <p:nvPr/>
        </p:nvCxnSpPr>
        <p:spPr>
          <a:xfrm>
            <a:off x="5441413" y="2520871"/>
            <a:ext cx="1599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F7D8537-0BD9-F2DB-5658-40EA53DAE469}"/>
              </a:ext>
            </a:extLst>
          </p:cNvPr>
          <p:cNvCxnSpPr/>
          <p:nvPr/>
        </p:nvCxnSpPr>
        <p:spPr>
          <a:xfrm>
            <a:off x="5441413" y="5149771"/>
            <a:ext cx="1599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98C190F-2873-8C2E-972A-171123F3604F}"/>
              </a:ext>
            </a:extLst>
          </p:cNvPr>
          <p:cNvPicPr>
            <a:picLocks noChangeAspect="1"/>
          </p:cNvPicPr>
          <p:nvPr/>
        </p:nvPicPr>
        <p:blipFill rotWithShape="1">
          <a:blip r:embed="rId2"/>
          <a:srcRect l="32969" t="27638" r="17032" b="7362"/>
          <a:stretch/>
        </p:blipFill>
        <p:spPr>
          <a:xfrm>
            <a:off x="219075" y="1447799"/>
            <a:ext cx="6096000" cy="4457701"/>
          </a:xfrm>
          <a:prstGeom prst="rect">
            <a:avLst/>
          </a:prstGeom>
        </p:spPr>
      </p:pic>
    </p:spTree>
    <p:extLst>
      <p:ext uri="{BB962C8B-B14F-4D97-AF65-F5344CB8AC3E}">
        <p14:creationId xmlns:p14="http://schemas.microsoft.com/office/powerpoint/2010/main" val="2839690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2407-7592-5C03-C21E-C32F1E137279}"/>
              </a:ext>
            </a:extLst>
          </p:cNvPr>
          <p:cNvSpPr>
            <a:spLocks noGrp="1"/>
          </p:cNvSpPr>
          <p:nvPr>
            <p:ph type="title"/>
          </p:nvPr>
        </p:nvSpPr>
        <p:spPr/>
        <p:txBody>
          <a:bodyPr/>
          <a:lstStyle/>
          <a:p>
            <a:r>
              <a:rPr lang="en-US" dirty="0"/>
              <a:t>Solution</a:t>
            </a:r>
            <a:endParaRPr lang="en-IN" dirty="0"/>
          </a:p>
        </p:txBody>
      </p:sp>
      <p:grpSp>
        <p:nvGrpSpPr>
          <p:cNvPr id="6" name="Group 5">
            <a:extLst>
              <a:ext uri="{FF2B5EF4-FFF2-40B4-BE49-F238E27FC236}">
                <a16:creationId xmlns:a16="http://schemas.microsoft.com/office/drawing/2014/main" id="{A0889C53-02AA-8A76-CC8C-338C1DD2FDCA}"/>
              </a:ext>
            </a:extLst>
          </p:cNvPr>
          <p:cNvGrpSpPr/>
          <p:nvPr/>
        </p:nvGrpSpPr>
        <p:grpSpPr>
          <a:xfrm>
            <a:off x="7213600" y="1690688"/>
            <a:ext cx="4140200" cy="1541445"/>
            <a:chOff x="0" y="250985"/>
            <a:chExt cx="4140200" cy="2445366"/>
          </a:xfrm>
        </p:grpSpPr>
        <p:sp>
          <p:nvSpPr>
            <p:cNvPr id="7" name="Rectangle: Rounded Corners 6">
              <a:extLst>
                <a:ext uri="{FF2B5EF4-FFF2-40B4-BE49-F238E27FC236}">
                  <a16:creationId xmlns:a16="http://schemas.microsoft.com/office/drawing/2014/main" id="{5CBC8568-0B2F-3583-ECF3-A6E8ACF4C5F2}"/>
                </a:ext>
              </a:extLst>
            </p:cNvPr>
            <p:cNvSpPr/>
            <p:nvPr/>
          </p:nvSpPr>
          <p:spPr>
            <a:xfrm>
              <a:off x="0" y="250985"/>
              <a:ext cx="4140200" cy="244536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D742371C-1C19-A48E-8D6D-19044A0B0905}"/>
                </a:ext>
              </a:extLst>
            </p:cNvPr>
            <p:cNvSpPr txBox="1"/>
            <p:nvPr/>
          </p:nvSpPr>
          <p:spPr>
            <a:xfrm>
              <a:off x="119373" y="370358"/>
              <a:ext cx="3901454" cy="22066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Scatterplot was made between Memory and Prize, Memory and RAM</a:t>
              </a:r>
            </a:p>
          </p:txBody>
        </p:sp>
      </p:grpSp>
      <p:cxnSp>
        <p:nvCxnSpPr>
          <p:cNvPr id="9" name="Straight Arrow Connector 8">
            <a:extLst>
              <a:ext uri="{FF2B5EF4-FFF2-40B4-BE49-F238E27FC236}">
                <a16:creationId xmlns:a16="http://schemas.microsoft.com/office/drawing/2014/main" id="{CCD08061-E985-99CA-B38E-07CDC3AD822C}"/>
              </a:ext>
            </a:extLst>
          </p:cNvPr>
          <p:cNvCxnSpPr/>
          <p:nvPr/>
        </p:nvCxnSpPr>
        <p:spPr>
          <a:xfrm>
            <a:off x="5441413" y="2520871"/>
            <a:ext cx="1599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1729B1F3-7041-3899-68DF-1BDC463F0F07}"/>
              </a:ext>
            </a:extLst>
          </p:cNvPr>
          <p:cNvGrpSpPr/>
          <p:nvPr/>
        </p:nvGrpSpPr>
        <p:grpSpPr>
          <a:xfrm>
            <a:off x="7213600" y="4007168"/>
            <a:ext cx="4140200" cy="1541445"/>
            <a:chOff x="0" y="250985"/>
            <a:chExt cx="4140200" cy="2445366"/>
          </a:xfrm>
        </p:grpSpPr>
        <p:sp>
          <p:nvSpPr>
            <p:cNvPr id="13" name="Rectangle: Rounded Corners 12">
              <a:extLst>
                <a:ext uri="{FF2B5EF4-FFF2-40B4-BE49-F238E27FC236}">
                  <a16:creationId xmlns:a16="http://schemas.microsoft.com/office/drawing/2014/main" id="{F8B84C7A-CA4C-4E71-1EF2-9D10896BE024}"/>
                </a:ext>
              </a:extLst>
            </p:cNvPr>
            <p:cNvSpPr/>
            <p:nvPr/>
          </p:nvSpPr>
          <p:spPr>
            <a:xfrm>
              <a:off x="0" y="250985"/>
              <a:ext cx="4140200" cy="244536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Rectangle: Rounded Corners 4">
              <a:extLst>
                <a:ext uri="{FF2B5EF4-FFF2-40B4-BE49-F238E27FC236}">
                  <a16:creationId xmlns:a16="http://schemas.microsoft.com/office/drawing/2014/main" id="{DD7B57B0-03F0-C1A6-5C3C-E653E58364C8}"/>
                </a:ext>
              </a:extLst>
            </p:cNvPr>
            <p:cNvSpPr txBox="1"/>
            <p:nvPr/>
          </p:nvSpPr>
          <p:spPr>
            <a:xfrm>
              <a:off x="119373" y="370358"/>
              <a:ext cx="3901454" cy="22066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To visualize the relationship between the variables</a:t>
              </a:r>
            </a:p>
          </p:txBody>
        </p:sp>
      </p:grpSp>
      <p:cxnSp>
        <p:nvCxnSpPr>
          <p:cNvPr id="15" name="Straight Arrow Connector 14">
            <a:extLst>
              <a:ext uri="{FF2B5EF4-FFF2-40B4-BE49-F238E27FC236}">
                <a16:creationId xmlns:a16="http://schemas.microsoft.com/office/drawing/2014/main" id="{2044FC2C-FB7A-1077-F902-9479AA425EFA}"/>
              </a:ext>
            </a:extLst>
          </p:cNvPr>
          <p:cNvCxnSpPr/>
          <p:nvPr/>
        </p:nvCxnSpPr>
        <p:spPr>
          <a:xfrm>
            <a:off x="5532853" y="4796711"/>
            <a:ext cx="1599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6F9C630-6C4B-B5A2-A070-21C545EE239B}"/>
              </a:ext>
            </a:extLst>
          </p:cNvPr>
          <p:cNvPicPr>
            <a:picLocks noChangeAspect="1"/>
          </p:cNvPicPr>
          <p:nvPr/>
        </p:nvPicPr>
        <p:blipFill rotWithShape="1">
          <a:blip r:embed="rId2"/>
          <a:srcRect l="37167" t="25750" r="23359" b="9722"/>
          <a:stretch/>
        </p:blipFill>
        <p:spPr>
          <a:xfrm>
            <a:off x="142876" y="1480184"/>
            <a:ext cx="5389978" cy="4920611"/>
          </a:xfrm>
          <a:prstGeom prst="rect">
            <a:avLst/>
          </a:prstGeom>
        </p:spPr>
      </p:pic>
    </p:spTree>
    <p:extLst>
      <p:ext uri="{BB962C8B-B14F-4D97-AF65-F5344CB8AC3E}">
        <p14:creationId xmlns:p14="http://schemas.microsoft.com/office/powerpoint/2010/main" val="2823408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0F156-074B-199F-DC91-A11D8F77D9AE}"/>
              </a:ext>
            </a:extLst>
          </p:cNvPr>
          <p:cNvSpPr>
            <a:spLocks noGrp="1"/>
          </p:cNvSpPr>
          <p:nvPr>
            <p:ph type="title"/>
          </p:nvPr>
        </p:nvSpPr>
        <p:spPr>
          <a:xfrm>
            <a:off x="838200" y="365126"/>
            <a:ext cx="10515600" cy="452788"/>
          </a:xfrm>
        </p:spPr>
        <p:txBody>
          <a:bodyPr>
            <a:normAutofit fontScale="90000"/>
          </a:bodyPr>
          <a:lstStyle/>
          <a:p>
            <a:r>
              <a:rPr lang="en-US" dirty="0"/>
              <a:t>Solution</a:t>
            </a:r>
            <a:endParaRPr lang="en-IN" dirty="0"/>
          </a:p>
        </p:txBody>
      </p:sp>
      <p:grpSp>
        <p:nvGrpSpPr>
          <p:cNvPr id="6" name="Group 5">
            <a:extLst>
              <a:ext uri="{FF2B5EF4-FFF2-40B4-BE49-F238E27FC236}">
                <a16:creationId xmlns:a16="http://schemas.microsoft.com/office/drawing/2014/main" id="{FC074194-8279-83C1-B2A9-33E6C9C76CFC}"/>
              </a:ext>
            </a:extLst>
          </p:cNvPr>
          <p:cNvGrpSpPr/>
          <p:nvPr/>
        </p:nvGrpSpPr>
        <p:grpSpPr>
          <a:xfrm>
            <a:off x="7213600" y="1690688"/>
            <a:ext cx="4140200" cy="1541445"/>
            <a:chOff x="0" y="250985"/>
            <a:chExt cx="4140200" cy="2445366"/>
          </a:xfrm>
        </p:grpSpPr>
        <p:sp>
          <p:nvSpPr>
            <p:cNvPr id="7" name="Rectangle: Rounded Corners 6">
              <a:extLst>
                <a:ext uri="{FF2B5EF4-FFF2-40B4-BE49-F238E27FC236}">
                  <a16:creationId xmlns:a16="http://schemas.microsoft.com/office/drawing/2014/main" id="{18202708-2AB2-7EA1-C1D3-C388644A392D}"/>
                </a:ext>
              </a:extLst>
            </p:cNvPr>
            <p:cNvSpPr/>
            <p:nvPr/>
          </p:nvSpPr>
          <p:spPr>
            <a:xfrm>
              <a:off x="0" y="250985"/>
              <a:ext cx="4140200" cy="244536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773515EF-F85B-5A95-80F7-0FC89C192EFF}"/>
                </a:ext>
              </a:extLst>
            </p:cNvPr>
            <p:cNvSpPr txBox="1"/>
            <p:nvPr/>
          </p:nvSpPr>
          <p:spPr>
            <a:xfrm>
              <a:off x="119373" y="370358"/>
              <a:ext cx="3901454" cy="22066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dirty="0" err="1"/>
                <a:t>L</a:t>
              </a:r>
              <a:r>
                <a:rPr lang="en-US" sz="2400" kern="1200" dirty="0" err="1"/>
                <a:t>ineplot</a:t>
              </a:r>
              <a:r>
                <a:rPr lang="en-US" sz="2400" kern="1200" dirty="0"/>
                <a:t> to see Memory and RAM Trend with Prize </a:t>
              </a:r>
            </a:p>
          </p:txBody>
        </p:sp>
      </p:grpSp>
      <p:grpSp>
        <p:nvGrpSpPr>
          <p:cNvPr id="11" name="Group 10">
            <a:extLst>
              <a:ext uri="{FF2B5EF4-FFF2-40B4-BE49-F238E27FC236}">
                <a16:creationId xmlns:a16="http://schemas.microsoft.com/office/drawing/2014/main" id="{AAA93A79-8E62-D892-1734-042190DD06C0}"/>
              </a:ext>
            </a:extLst>
          </p:cNvPr>
          <p:cNvGrpSpPr/>
          <p:nvPr/>
        </p:nvGrpSpPr>
        <p:grpSpPr>
          <a:xfrm>
            <a:off x="7332973" y="4545313"/>
            <a:ext cx="4140200" cy="1541445"/>
            <a:chOff x="0" y="250985"/>
            <a:chExt cx="4140200" cy="2445366"/>
          </a:xfrm>
        </p:grpSpPr>
        <p:sp>
          <p:nvSpPr>
            <p:cNvPr id="12" name="Rectangle: Rounded Corners 11">
              <a:extLst>
                <a:ext uri="{FF2B5EF4-FFF2-40B4-BE49-F238E27FC236}">
                  <a16:creationId xmlns:a16="http://schemas.microsoft.com/office/drawing/2014/main" id="{9F9E0A6A-F455-575E-E425-47E40C87D51E}"/>
                </a:ext>
              </a:extLst>
            </p:cNvPr>
            <p:cNvSpPr/>
            <p:nvPr/>
          </p:nvSpPr>
          <p:spPr>
            <a:xfrm>
              <a:off x="0" y="250985"/>
              <a:ext cx="4140200" cy="244536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Rectangle: Rounded Corners 4">
              <a:extLst>
                <a:ext uri="{FF2B5EF4-FFF2-40B4-BE49-F238E27FC236}">
                  <a16:creationId xmlns:a16="http://schemas.microsoft.com/office/drawing/2014/main" id="{1AB939E5-05C7-5C12-EE54-4896645E29FB}"/>
                </a:ext>
              </a:extLst>
            </p:cNvPr>
            <p:cNvSpPr txBox="1"/>
            <p:nvPr/>
          </p:nvSpPr>
          <p:spPr>
            <a:xfrm>
              <a:off x="119373" y="370356"/>
              <a:ext cx="3901454" cy="22066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err="1"/>
                <a:t>Pairplot</a:t>
              </a:r>
              <a:r>
                <a:rPr lang="en-US" sz="2400" kern="1200" dirty="0"/>
                <a:t> to visualize relationship between the variables </a:t>
              </a:r>
            </a:p>
          </p:txBody>
        </p:sp>
      </p:grpSp>
      <p:cxnSp>
        <p:nvCxnSpPr>
          <p:cNvPr id="14" name="Straight Arrow Connector 13">
            <a:extLst>
              <a:ext uri="{FF2B5EF4-FFF2-40B4-BE49-F238E27FC236}">
                <a16:creationId xmlns:a16="http://schemas.microsoft.com/office/drawing/2014/main" id="{C82F0BEE-5846-9FCB-BE07-2C9651937BDA}"/>
              </a:ext>
            </a:extLst>
          </p:cNvPr>
          <p:cNvCxnSpPr/>
          <p:nvPr/>
        </p:nvCxnSpPr>
        <p:spPr>
          <a:xfrm>
            <a:off x="5441413" y="2520871"/>
            <a:ext cx="1599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3295F02-5F99-C002-9B8B-6EDA300CB8B6}"/>
              </a:ext>
            </a:extLst>
          </p:cNvPr>
          <p:cNvCxnSpPr/>
          <p:nvPr/>
        </p:nvCxnSpPr>
        <p:spPr>
          <a:xfrm>
            <a:off x="5360133" y="5436791"/>
            <a:ext cx="1599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DCA3D25-618C-6A61-E3C0-1A2B7B191773}"/>
              </a:ext>
            </a:extLst>
          </p:cNvPr>
          <p:cNvPicPr>
            <a:picLocks noChangeAspect="1"/>
          </p:cNvPicPr>
          <p:nvPr/>
        </p:nvPicPr>
        <p:blipFill rotWithShape="1">
          <a:blip r:embed="rId2"/>
          <a:srcRect l="37188" t="41551" r="22729" b="23333"/>
          <a:stretch/>
        </p:blipFill>
        <p:spPr>
          <a:xfrm>
            <a:off x="494767" y="1020764"/>
            <a:ext cx="4886960" cy="2408236"/>
          </a:xfrm>
          <a:prstGeom prst="rect">
            <a:avLst/>
          </a:prstGeom>
        </p:spPr>
      </p:pic>
      <p:pic>
        <p:nvPicPr>
          <p:cNvPr id="18" name="Picture 17">
            <a:extLst>
              <a:ext uri="{FF2B5EF4-FFF2-40B4-BE49-F238E27FC236}">
                <a16:creationId xmlns:a16="http://schemas.microsoft.com/office/drawing/2014/main" id="{B2E1EF51-1C8E-76A6-B4D1-B3DED3A67AFF}"/>
              </a:ext>
            </a:extLst>
          </p:cNvPr>
          <p:cNvPicPr>
            <a:picLocks noChangeAspect="1"/>
          </p:cNvPicPr>
          <p:nvPr/>
        </p:nvPicPr>
        <p:blipFill rotWithShape="1">
          <a:blip r:embed="rId3"/>
          <a:srcRect l="36485" t="36758" r="29557" b="7639"/>
          <a:stretch/>
        </p:blipFill>
        <p:spPr>
          <a:xfrm>
            <a:off x="838200" y="3429000"/>
            <a:ext cx="3722419" cy="3428463"/>
          </a:xfrm>
          <a:prstGeom prst="rect">
            <a:avLst/>
          </a:prstGeom>
        </p:spPr>
      </p:pic>
    </p:spTree>
    <p:extLst>
      <p:ext uri="{BB962C8B-B14F-4D97-AF65-F5344CB8AC3E}">
        <p14:creationId xmlns:p14="http://schemas.microsoft.com/office/powerpoint/2010/main" val="24610065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F23AE-26C3-E702-33FA-48CBA3B04AA2}"/>
              </a:ext>
            </a:extLst>
          </p:cNvPr>
          <p:cNvSpPr>
            <a:spLocks noGrp="1"/>
          </p:cNvSpPr>
          <p:nvPr>
            <p:ph type="title"/>
          </p:nvPr>
        </p:nvSpPr>
        <p:spPr/>
        <p:txBody>
          <a:bodyPr/>
          <a:lstStyle/>
          <a:p>
            <a:r>
              <a:rPr lang="en-US" dirty="0"/>
              <a:t>Solution</a:t>
            </a:r>
            <a:endParaRPr lang="en-IN" dirty="0"/>
          </a:p>
        </p:txBody>
      </p:sp>
      <p:grpSp>
        <p:nvGrpSpPr>
          <p:cNvPr id="6" name="Group 5">
            <a:extLst>
              <a:ext uri="{FF2B5EF4-FFF2-40B4-BE49-F238E27FC236}">
                <a16:creationId xmlns:a16="http://schemas.microsoft.com/office/drawing/2014/main" id="{E90E1598-2E9E-49F1-94A9-490A3D3E2990}"/>
              </a:ext>
            </a:extLst>
          </p:cNvPr>
          <p:cNvGrpSpPr/>
          <p:nvPr/>
        </p:nvGrpSpPr>
        <p:grpSpPr>
          <a:xfrm>
            <a:off x="7213600" y="1476376"/>
            <a:ext cx="4140200" cy="2845263"/>
            <a:chOff x="0" y="250985"/>
            <a:chExt cx="4140200" cy="2445366"/>
          </a:xfrm>
        </p:grpSpPr>
        <p:sp>
          <p:nvSpPr>
            <p:cNvPr id="7" name="Rectangle: Rounded Corners 6">
              <a:extLst>
                <a:ext uri="{FF2B5EF4-FFF2-40B4-BE49-F238E27FC236}">
                  <a16:creationId xmlns:a16="http://schemas.microsoft.com/office/drawing/2014/main" id="{EC18115B-621C-01EF-A6C1-12510021198A}"/>
                </a:ext>
              </a:extLst>
            </p:cNvPr>
            <p:cNvSpPr/>
            <p:nvPr/>
          </p:nvSpPr>
          <p:spPr>
            <a:xfrm>
              <a:off x="0" y="250985"/>
              <a:ext cx="4140200" cy="244536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77E3FF28-CE0D-D716-C320-933826B644D1}"/>
                </a:ext>
              </a:extLst>
            </p:cNvPr>
            <p:cNvSpPr txBox="1"/>
            <p:nvPr/>
          </p:nvSpPr>
          <p:spPr>
            <a:xfrm>
              <a:off x="119373" y="370358"/>
              <a:ext cx="3901454" cy="20909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Scatterplot with regression line to understand the </a:t>
              </a:r>
              <a:r>
                <a:rPr lang="en-US" sz="2400" dirty="0"/>
                <a:t>correlation between prize, memory and </a:t>
              </a:r>
              <a:r>
                <a:rPr lang="en-US" sz="2400" dirty="0" err="1"/>
                <a:t>prize,RAM</a:t>
              </a:r>
              <a:endParaRPr lang="en-US" sz="2400" kern="1200" dirty="0"/>
            </a:p>
          </p:txBody>
        </p:sp>
      </p:grpSp>
      <p:cxnSp>
        <p:nvCxnSpPr>
          <p:cNvPr id="9" name="Straight Arrow Connector 8">
            <a:extLst>
              <a:ext uri="{FF2B5EF4-FFF2-40B4-BE49-F238E27FC236}">
                <a16:creationId xmlns:a16="http://schemas.microsoft.com/office/drawing/2014/main" id="{F1CE6BBA-9929-6DAC-F2DF-19735622FAAC}"/>
              </a:ext>
            </a:extLst>
          </p:cNvPr>
          <p:cNvCxnSpPr/>
          <p:nvPr/>
        </p:nvCxnSpPr>
        <p:spPr>
          <a:xfrm>
            <a:off x="5174346" y="2531666"/>
            <a:ext cx="1599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1D30709-8C94-1674-5499-7AF06AC30984}"/>
              </a:ext>
            </a:extLst>
          </p:cNvPr>
          <p:cNvPicPr>
            <a:picLocks noChangeAspect="1"/>
          </p:cNvPicPr>
          <p:nvPr/>
        </p:nvPicPr>
        <p:blipFill rotWithShape="1">
          <a:blip r:embed="rId2"/>
          <a:srcRect l="36406" t="29583" r="23360" b="24653"/>
          <a:stretch/>
        </p:blipFill>
        <p:spPr>
          <a:xfrm>
            <a:off x="266700" y="1679734"/>
            <a:ext cx="5457825" cy="4480735"/>
          </a:xfrm>
          <a:prstGeom prst="rect">
            <a:avLst/>
          </a:prstGeom>
        </p:spPr>
      </p:pic>
    </p:spTree>
    <p:extLst>
      <p:ext uri="{BB962C8B-B14F-4D97-AF65-F5344CB8AC3E}">
        <p14:creationId xmlns:p14="http://schemas.microsoft.com/office/powerpoint/2010/main" val="13997039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0DD9B-A531-3809-2BD2-E85B52902130}"/>
              </a:ext>
            </a:extLst>
          </p:cNvPr>
          <p:cNvSpPr>
            <a:spLocks noGrp="1"/>
          </p:cNvSpPr>
          <p:nvPr>
            <p:ph type="title"/>
          </p:nvPr>
        </p:nvSpPr>
        <p:spPr/>
        <p:txBody>
          <a:bodyPr/>
          <a:lstStyle/>
          <a:p>
            <a:r>
              <a:rPr lang="en-US" dirty="0"/>
              <a:t>Solution</a:t>
            </a:r>
            <a:endParaRPr lang="en-IN" dirty="0"/>
          </a:p>
        </p:txBody>
      </p:sp>
      <p:grpSp>
        <p:nvGrpSpPr>
          <p:cNvPr id="6" name="Group 5">
            <a:extLst>
              <a:ext uri="{FF2B5EF4-FFF2-40B4-BE49-F238E27FC236}">
                <a16:creationId xmlns:a16="http://schemas.microsoft.com/office/drawing/2014/main" id="{6D6EF0C6-5B6A-597D-2520-B3FDE070CFDA}"/>
              </a:ext>
            </a:extLst>
          </p:cNvPr>
          <p:cNvGrpSpPr/>
          <p:nvPr/>
        </p:nvGrpSpPr>
        <p:grpSpPr>
          <a:xfrm>
            <a:off x="7088773" y="894080"/>
            <a:ext cx="4265027" cy="4399280"/>
            <a:chOff x="0" y="-1012764"/>
            <a:chExt cx="4140200" cy="5335037"/>
          </a:xfrm>
        </p:grpSpPr>
        <p:sp>
          <p:nvSpPr>
            <p:cNvPr id="7" name="Rectangle: Rounded Corners 6">
              <a:extLst>
                <a:ext uri="{FF2B5EF4-FFF2-40B4-BE49-F238E27FC236}">
                  <a16:creationId xmlns:a16="http://schemas.microsoft.com/office/drawing/2014/main" id="{E9426CF2-9726-5CD8-8C4D-90A4513ED837}"/>
                </a:ext>
              </a:extLst>
            </p:cNvPr>
            <p:cNvSpPr/>
            <p:nvPr/>
          </p:nvSpPr>
          <p:spPr>
            <a:xfrm>
              <a:off x="0" y="250985"/>
              <a:ext cx="4140200" cy="244536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0E288569-FA8B-EDFB-4D45-37D37FB5643D}"/>
                </a:ext>
              </a:extLst>
            </p:cNvPr>
            <p:cNvSpPr txBox="1"/>
            <p:nvPr/>
          </p:nvSpPr>
          <p:spPr>
            <a:xfrm>
              <a:off x="119373" y="-1012764"/>
              <a:ext cx="3901454" cy="53350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Distribution for all features visualized using Histograms</a:t>
              </a:r>
            </a:p>
          </p:txBody>
        </p:sp>
      </p:grpSp>
      <p:cxnSp>
        <p:nvCxnSpPr>
          <p:cNvPr id="9" name="Straight Arrow Connector 8">
            <a:extLst>
              <a:ext uri="{FF2B5EF4-FFF2-40B4-BE49-F238E27FC236}">
                <a16:creationId xmlns:a16="http://schemas.microsoft.com/office/drawing/2014/main" id="{ADB13A2B-7A47-F646-0F70-03DB24BC77E6}"/>
              </a:ext>
            </a:extLst>
          </p:cNvPr>
          <p:cNvCxnSpPr/>
          <p:nvPr/>
        </p:nvCxnSpPr>
        <p:spPr>
          <a:xfrm>
            <a:off x="5489306" y="2521506"/>
            <a:ext cx="1599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3496917-0530-7619-EC67-56406532DD26}"/>
              </a:ext>
            </a:extLst>
          </p:cNvPr>
          <p:cNvPicPr>
            <a:picLocks noChangeAspect="1"/>
          </p:cNvPicPr>
          <p:nvPr/>
        </p:nvPicPr>
        <p:blipFill rotWithShape="1">
          <a:blip r:embed="rId2"/>
          <a:srcRect l="37266" t="24652" r="23984" b="5324"/>
          <a:stretch/>
        </p:blipFill>
        <p:spPr>
          <a:xfrm>
            <a:off x="641933" y="1471613"/>
            <a:ext cx="4724401" cy="5176834"/>
          </a:xfrm>
          <a:prstGeom prst="rect">
            <a:avLst/>
          </a:prstGeom>
        </p:spPr>
      </p:pic>
    </p:spTree>
    <p:extLst>
      <p:ext uri="{BB962C8B-B14F-4D97-AF65-F5344CB8AC3E}">
        <p14:creationId xmlns:p14="http://schemas.microsoft.com/office/powerpoint/2010/main" val="2152057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A2D01-00AA-CBD0-FFEA-9F5822765FB7}"/>
              </a:ext>
            </a:extLst>
          </p:cNvPr>
          <p:cNvSpPr>
            <a:spLocks noGrp="1"/>
          </p:cNvSpPr>
          <p:nvPr>
            <p:ph type="title"/>
          </p:nvPr>
        </p:nvSpPr>
        <p:spPr/>
        <p:txBody>
          <a:bodyPr/>
          <a:lstStyle/>
          <a:p>
            <a:r>
              <a:rPr lang="en-US" dirty="0"/>
              <a:t>Solution</a:t>
            </a:r>
            <a:endParaRPr lang="en-IN" dirty="0"/>
          </a:p>
        </p:txBody>
      </p:sp>
      <p:grpSp>
        <p:nvGrpSpPr>
          <p:cNvPr id="6" name="Group 5">
            <a:extLst>
              <a:ext uri="{FF2B5EF4-FFF2-40B4-BE49-F238E27FC236}">
                <a16:creationId xmlns:a16="http://schemas.microsoft.com/office/drawing/2014/main" id="{C5ECFBB3-74B1-0983-D3E5-F9747EBEA75E}"/>
              </a:ext>
            </a:extLst>
          </p:cNvPr>
          <p:cNvGrpSpPr/>
          <p:nvPr/>
        </p:nvGrpSpPr>
        <p:grpSpPr>
          <a:xfrm>
            <a:off x="7088773" y="894080"/>
            <a:ext cx="4265027" cy="4399280"/>
            <a:chOff x="0" y="-1012764"/>
            <a:chExt cx="4140200" cy="5335037"/>
          </a:xfrm>
        </p:grpSpPr>
        <p:sp>
          <p:nvSpPr>
            <p:cNvPr id="7" name="Rectangle: Rounded Corners 6">
              <a:extLst>
                <a:ext uri="{FF2B5EF4-FFF2-40B4-BE49-F238E27FC236}">
                  <a16:creationId xmlns:a16="http://schemas.microsoft.com/office/drawing/2014/main" id="{F4C06D41-CC89-3C9A-4ECB-07E6CC11D0C3}"/>
                </a:ext>
              </a:extLst>
            </p:cNvPr>
            <p:cNvSpPr/>
            <p:nvPr/>
          </p:nvSpPr>
          <p:spPr>
            <a:xfrm>
              <a:off x="0" y="250985"/>
              <a:ext cx="4140200" cy="244536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3FDEF86C-830D-8A88-31E3-8F96DB95534E}"/>
                </a:ext>
              </a:extLst>
            </p:cNvPr>
            <p:cNvSpPr txBox="1"/>
            <p:nvPr/>
          </p:nvSpPr>
          <p:spPr>
            <a:xfrm>
              <a:off x="119373" y="-1012764"/>
              <a:ext cx="3901454" cy="53350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Distribution for all features visualized using Histograms</a:t>
              </a:r>
            </a:p>
          </p:txBody>
        </p:sp>
      </p:grpSp>
      <p:cxnSp>
        <p:nvCxnSpPr>
          <p:cNvPr id="9" name="Straight Arrow Connector 8">
            <a:extLst>
              <a:ext uri="{FF2B5EF4-FFF2-40B4-BE49-F238E27FC236}">
                <a16:creationId xmlns:a16="http://schemas.microsoft.com/office/drawing/2014/main" id="{1FABE80E-BD87-EFB1-0B17-A53EC25B32A9}"/>
              </a:ext>
            </a:extLst>
          </p:cNvPr>
          <p:cNvCxnSpPr/>
          <p:nvPr/>
        </p:nvCxnSpPr>
        <p:spPr>
          <a:xfrm>
            <a:off x="5394056" y="2521506"/>
            <a:ext cx="1599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1802DCD-FF32-ADAA-0E3C-A70FCFA7DBCC}"/>
              </a:ext>
            </a:extLst>
          </p:cNvPr>
          <p:cNvPicPr>
            <a:picLocks noChangeAspect="1"/>
          </p:cNvPicPr>
          <p:nvPr/>
        </p:nvPicPr>
        <p:blipFill rotWithShape="1">
          <a:blip r:embed="rId2"/>
          <a:srcRect l="38281" t="24652" r="22266" b="6389"/>
          <a:stretch/>
        </p:blipFill>
        <p:spPr>
          <a:xfrm>
            <a:off x="257176" y="1519238"/>
            <a:ext cx="5257800" cy="5169302"/>
          </a:xfrm>
          <a:prstGeom prst="rect">
            <a:avLst/>
          </a:prstGeom>
        </p:spPr>
      </p:pic>
    </p:spTree>
    <p:extLst>
      <p:ext uri="{BB962C8B-B14F-4D97-AF65-F5344CB8AC3E}">
        <p14:creationId xmlns:p14="http://schemas.microsoft.com/office/powerpoint/2010/main" val="1726551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002E2C-31AD-18E3-0BC5-EEC12384D831}"/>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Project Overview</a:t>
            </a:r>
            <a:endParaRPr lang="en-IN" sz="4000">
              <a:solidFill>
                <a:srgbClr val="FFFFFF"/>
              </a:solidFill>
            </a:endParaRPr>
          </a:p>
        </p:txBody>
      </p:sp>
      <p:sp>
        <p:nvSpPr>
          <p:cNvPr id="3" name="Content Placeholder 2">
            <a:extLst>
              <a:ext uri="{FF2B5EF4-FFF2-40B4-BE49-F238E27FC236}">
                <a16:creationId xmlns:a16="http://schemas.microsoft.com/office/drawing/2014/main" id="{2571E076-9D5B-9E19-7348-BCE9FB6AA85C}"/>
              </a:ext>
            </a:extLst>
          </p:cNvPr>
          <p:cNvSpPr>
            <a:spLocks noGrp="1"/>
          </p:cNvSpPr>
          <p:nvPr>
            <p:ph idx="1"/>
          </p:nvPr>
        </p:nvSpPr>
        <p:spPr>
          <a:xfrm>
            <a:off x="4810259" y="649480"/>
            <a:ext cx="6555347" cy="5546047"/>
          </a:xfrm>
        </p:spPr>
        <p:txBody>
          <a:bodyPr anchor="ctr">
            <a:normAutofit lnSpcReduction="10000"/>
          </a:bodyPr>
          <a:lstStyle/>
          <a:p>
            <a:r>
              <a:rPr lang="en-US" sz="2000" b="0" i="0" dirty="0">
                <a:effectLst/>
                <a:latin typeface="-apple-system"/>
              </a:rPr>
              <a:t>Data cleaning and preprocessing was performed on Dataset. </a:t>
            </a:r>
          </a:p>
          <a:p>
            <a:r>
              <a:rPr lang="en-US" sz="2000" b="0" i="0" dirty="0">
                <a:effectLst/>
                <a:latin typeface="-apple-system"/>
              </a:rPr>
              <a:t>The different methods employed for data wrangling were: </a:t>
            </a:r>
          </a:p>
          <a:p>
            <a:pPr marL="0" indent="0">
              <a:buNone/>
            </a:pPr>
            <a:r>
              <a:rPr lang="en-US" sz="2000" b="0" i="0" dirty="0">
                <a:effectLst/>
                <a:latin typeface="-apple-system"/>
              </a:rPr>
              <a:t>- Filling the null values in column</a:t>
            </a:r>
          </a:p>
          <a:p>
            <a:pPr marL="0" indent="0">
              <a:buNone/>
            </a:pPr>
            <a:r>
              <a:rPr lang="en-US" sz="2000" b="0" i="0" dirty="0">
                <a:effectLst/>
                <a:latin typeface="-apple-system"/>
              </a:rPr>
              <a:t>-  </a:t>
            </a:r>
            <a:r>
              <a:rPr lang="en-US" sz="2000" dirty="0">
                <a:latin typeface="-apple-system"/>
              </a:rPr>
              <a:t>D</a:t>
            </a:r>
            <a:r>
              <a:rPr lang="en-US" sz="2000" b="0" i="0" dirty="0">
                <a:effectLst/>
                <a:latin typeface="-apple-system"/>
              </a:rPr>
              <a:t>ropping out unnecessary columns</a:t>
            </a:r>
          </a:p>
          <a:p>
            <a:pPr marL="0" indent="0">
              <a:buNone/>
            </a:pPr>
            <a:r>
              <a:rPr lang="en-US" sz="2000" b="0" i="0" dirty="0">
                <a:effectLst/>
                <a:latin typeface="-apple-system"/>
              </a:rPr>
              <a:t>-  Checked the datatypes, summary and dimensions of the dataset, treated the missing values</a:t>
            </a:r>
          </a:p>
          <a:p>
            <a:pPr>
              <a:buFontTx/>
              <a:buChar char="-"/>
            </a:pPr>
            <a:r>
              <a:rPr lang="en-US" sz="2000" dirty="0">
                <a:latin typeface="-apple-system"/>
              </a:rPr>
              <a:t>I</a:t>
            </a:r>
            <a:r>
              <a:rPr lang="en-US" sz="2000" b="0" i="0" dirty="0">
                <a:effectLst/>
                <a:latin typeface="-apple-system"/>
              </a:rPr>
              <a:t>dentified the outliers and checked the skewness, correlation of the data. </a:t>
            </a:r>
          </a:p>
          <a:p>
            <a:pPr>
              <a:buFontTx/>
              <a:buChar char="-"/>
            </a:pPr>
            <a:r>
              <a:rPr lang="en-US" sz="2000" b="0" i="0" dirty="0">
                <a:effectLst/>
                <a:latin typeface="-apple-system"/>
              </a:rPr>
              <a:t>Box-plots were constructed for </a:t>
            </a:r>
            <a:r>
              <a:rPr lang="en-US" sz="2000" b="0" i="0" dirty="0" err="1">
                <a:effectLst/>
                <a:latin typeface="-apple-system"/>
              </a:rPr>
              <a:t>visualising</a:t>
            </a:r>
            <a:r>
              <a:rPr lang="en-US" sz="2000" b="0" i="0" dirty="0">
                <a:effectLst/>
                <a:latin typeface="-apple-system"/>
              </a:rPr>
              <a:t> the data after treating the outliers</a:t>
            </a:r>
          </a:p>
          <a:p>
            <a:pPr>
              <a:buFontTx/>
              <a:buChar char="-"/>
            </a:pPr>
            <a:r>
              <a:rPr lang="en-US" sz="2000" dirty="0">
                <a:latin typeface="-apple-system"/>
              </a:rPr>
              <a:t>Heatmap was constructed to visualize the correlation of the data</a:t>
            </a:r>
          </a:p>
          <a:p>
            <a:pPr>
              <a:buFontTx/>
              <a:buChar char="-"/>
            </a:pPr>
            <a:r>
              <a:rPr lang="en-US" sz="2000" dirty="0">
                <a:latin typeface="-apple-system"/>
              </a:rPr>
              <a:t>Different EDA plots were plotted to check the important features using </a:t>
            </a:r>
            <a:r>
              <a:rPr lang="en-US" sz="2000" dirty="0" err="1">
                <a:latin typeface="-apple-system"/>
              </a:rPr>
              <a:t>Groupby</a:t>
            </a:r>
            <a:r>
              <a:rPr lang="en-US" sz="2000" dirty="0">
                <a:latin typeface="-apple-system"/>
              </a:rPr>
              <a:t> function</a:t>
            </a:r>
          </a:p>
          <a:p>
            <a:pPr>
              <a:buFontTx/>
              <a:buChar char="-"/>
            </a:pPr>
            <a:r>
              <a:rPr lang="en-US" sz="2000" dirty="0">
                <a:latin typeface="-apple-system"/>
              </a:rPr>
              <a:t>New features were developed using Feature Engineering</a:t>
            </a:r>
            <a:endParaRPr lang="en-IN" sz="2000" dirty="0"/>
          </a:p>
        </p:txBody>
      </p:sp>
    </p:spTree>
    <p:extLst>
      <p:ext uri="{BB962C8B-B14F-4D97-AF65-F5344CB8AC3E}">
        <p14:creationId xmlns:p14="http://schemas.microsoft.com/office/powerpoint/2010/main" val="26982607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752E5-9EBD-1E74-A961-F5AF78262C89}"/>
              </a:ext>
            </a:extLst>
          </p:cNvPr>
          <p:cNvSpPr>
            <a:spLocks noGrp="1"/>
          </p:cNvSpPr>
          <p:nvPr>
            <p:ph type="title"/>
          </p:nvPr>
        </p:nvSpPr>
        <p:spPr/>
        <p:txBody>
          <a:bodyPr/>
          <a:lstStyle/>
          <a:p>
            <a:r>
              <a:rPr lang="en-US" dirty="0"/>
              <a:t>Solution</a:t>
            </a:r>
            <a:endParaRPr lang="en-IN" dirty="0"/>
          </a:p>
        </p:txBody>
      </p:sp>
      <p:grpSp>
        <p:nvGrpSpPr>
          <p:cNvPr id="6" name="Group 5">
            <a:extLst>
              <a:ext uri="{FF2B5EF4-FFF2-40B4-BE49-F238E27FC236}">
                <a16:creationId xmlns:a16="http://schemas.microsoft.com/office/drawing/2014/main" id="{3CD13110-3E61-CCCD-AF4F-93676DACAEDA}"/>
              </a:ext>
            </a:extLst>
          </p:cNvPr>
          <p:cNvGrpSpPr/>
          <p:nvPr/>
        </p:nvGrpSpPr>
        <p:grpSpPr>
          <a:xfrm>
            <a:off x="7088773" y="894080"/>
            <a:ext cx="4265027" cy="4106545"/>
            <a:chOff x="0" y="-1012764"/>
            <a:chExt cx="4140200" cy="4980035"/>
          </a:xfrm>
        </p:grpSpPr>
        <p:sp>
          <p:nvSpPr>
            <p:cNvPr id="7" name="Rectangle: Rounded Corners 6">
              <a:extLst>
                <a:ext uri="{FF2B5EF4-FFF2-40B4-BE49-F238E27FC236}">
                  <a16:creationId xmlns:a16="http://schemas.microsoft.com/office/drawing/2014/main" id="{25FB410C-DC3E-E77A-9BE5-45D0E81DEEB6}"/>
                </a:ext>
              </a:extLst>
            </p:cNvPr>
            <p:cNvSpPr/>
            <p:nvPr/>
          </p:nvSpPr>
          <p:spPr>
            <a:xfrm>
              <a:off x="0" y="250985"/>
              <a:ext cx="4140200" cy="244536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8035A6ED-1D3F-1913-7954-5DA9E9985155}"/>
                </a:ext>
              </a:extLst>
            </p:cNvPr>
            <p:cNvSpPr txBox="1"/>
            <p:nvPr/>
          </p:nvSpPr>
          <p:spPr>
            <a:xfrm>
              <a:off x="119373" y="-1012764"/>
              <a:ext cx="3901454" cy="49800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Heatmap plotted for correlation matrix and correlation of all features with prize checked . </a:t>
              </a:r>
              <a:r>
                <a:rPr lang="en-US" sz="2400" kern="1200" dirty="0" err="1"/>
                <a:t>Memory,RAM</a:t>
              </a:r>
              <a:r>
                <a:rPr lang="en-US" sz="2400" kern="1200" dirty="0"/>
                <a:t> have the highest positive correlation with prize</a:t>
              </a:r>
            </a:p>
          </p:txBody>
        </p:sp>
      </p:grpSp>
      <p:cxnSp>
        <p:nvCxnSpPr>
          <p:cNvPr id="9" name="Straight Arrow Connector 8">
            <a:extLst>
              <a:ext uri="{FF2B5EF4-FFF2-40B4-BE49-F238E27FC236}">
                <a16:creationId xmlns:a16="http://schemas.microsoft.com/office/drawing/2014/main" id="{231E1E1A-8C10-9490-1094-CF55545153FD}"/>
              </a:ext>
            </a:extLst>
          </p:cNvPr>
          <p:cNvCxnSpPr/>
          <p:nvPr/>
        </p:nvCxnSpPr>
        <p:spPr>
          <a:xfrm>
            <a:off x="5394056" y="2521506"/>
            <a:ext cx="1599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19CC361-1774-B721-553E-81D96A84E193}"/>
              </a:ext>
            </a:extLst>
          </p:cNvPr>
          <p:cNvPicPr>
            <a:picLocks noChangeAspect="1"/>
          </p:cNvPicPr>
          <p:nvPr/>
        </p:nvPicPr>
        <p:blipFill rotWithShape="1">
          <a:blip r:embed="rId2"/>
          <a:srcRect l="37266" t="24652" r="23827" b="5324"/>
          <a:stretch/>
        </p:blipFill>
        <p:spPr>
          <a:xfrm>
            <a:off x="555355" y="1366838"/>
            <a:ext cx="4743451" cy="5395908"/>
          </a:xfrm>
          <a:prstGeom prst="rect">
            <a:avLst/>
          </a:prstGeom>
        </p:spPr>
      </p:pic>
    </p:spTree>
    <p:extLst>
      <p:ext uri="{BB962C8B-B14F-4D97-AF65-F5344CB8AC3E}">
        <p14:creationId xmlns:p14="http://schemas.microsoft.com/office/powerpoint/2010/main" val="11855976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3" name="Rectangle 1042">
            <a:extLst>
              <a:ext uri="{FF2B5EF4-FFF2-40B4-BE49-F238E27FC236}">
                <a16:creationId xmlns:a16="http://schemas.microsoft.com/office/drawing/2014/main" id="{4E8F40FE-293C-453F-B8A6-4278993567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A28EB9-4DA0-8FFA-7767-A45989A25AB5}"/>
              </a:ext>
            </a:extLst>
          </p:cNvPr>
          <p:cNvSpPr>
            <a:spLocks noGrp="1"/>
          </p:cNvSpPr>
          <p:nvPr>
            <p:ph type="title"/>
          </p:nvPr>
        </p:nvSpPr>
        <p:spPr>
          <a:xfrm>
            <a:off x="548640" y="856271"/>
            <a:ext cx="4114800" cy="1645139"/>
          </a:xfrm>
        </p:spPr>
        <p:txBody>
          <a:bodyPr vert="horz" lIns="91440" tIns="45720" rIns="91440" bIns="45720" rtlCol="0" anchor="b">
            <a:normAutofit/>
          </a:bodyPr>
          <a:lstStyle/>
          <a:p>
            <a:r>
              <a:rPr lang="en-US" sz="3800" dirty="0"/>
              <a:t>New Features Generation</a:t>
            </a:r>
          </a:p>
        </p:txBody>
      </p:sp>
      <p:sp>
        <p:nvSpPr>
          <p:cNvPr id="1045" name="Rectangle 1044">
            <a:extLst>
              <a:ext uri="{FF2B5EF4-FFF2-40B4-BE49-F238E27FC236}">
                <a16:creationId xmlns:a16="http://schemas.microsoft.com/office/drawing/2014/main" id="{481EABE0-FA8E-49A5-A966-F0539111C9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86384"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7" name="Rectangle 1046">
            <a:extLst>
              <a:ext uri="{FF2B5EF4-FFF2-40B4-BE49-F238E27FC236}">
                <a16:creationId xmlns:a16="http://schemas.microsoft.com/office/drawing/2014/main" id="{56A3E26D-73B1-468C-B97B-BC18159597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40" y="2712821"/>
            <a:ext cx="3975945"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883C5E0D-6916-1F9E-4AE8-A493E04C09DD}"/>
              </a:ext>
            </a:extLst>
          </p:cNvPr>
          <p:cNvPicPr>
            <a:picLocks noChangeAspect="1"/>
          </p:cNvPicPr>
          <p:nvPr/>
        </p:nvPicPr>
        <p:blipFill rotWithShape="1">
          <a:blip r:embed="rId2"/>
          <a:srcRect l="36250" t="25422" r="23833" b="11519"/>
          <a:stretch/>
        </p:blipFill>
        <p:spPr>
          <a:xfrm>
            <a:off x="4962525" y="534458"/>
            <a:ext cx="6362700" cy="5653941"/>
          </a:xfrm>
          <a:prstGeom prst="rect">
            <a:avLst/>
          </a:prstGeom>
        </p:spPr>
      </p:pic>
      <p:sp>
        <p:nvSpPr>
          <p:cNvPr id="7" name="TextBox 6">
            <a:extLst>
              <a:ext uri="{FF2B5EF4-FFF2-40B4-BE49-F238E27FC236}">
                <a16:creationId xmlns:a16="http://schemas.microsoft.com/office/drawing/2014/main" id="{295E03D3-4194-AE3E-DED9-42B62AB1097B}"/>
              </a:ext>
            </a:extLst>
          </p:cNvPr>
          <p:cNvSpPr txBox="1"/>
          <p:nvPr/>
        </p:nvSpPr>
        <p:spPr>
          <a:xfrm>
            <a:off x="548640" y="2990850"/>
            <a:ext cx="4413885" cy="923330"/>
          </a:xfrm>
          <a:prstGeom prst="rect">
            <a:avLst/>
          </a:prstGeom>
          <a:noFill/>
        </p:spPr>
        <p:txBody>
          <a:bodyPr wrap="square" rtlCol="0">
            <a:spAutoFit/>
          </a:bodyPr>
          <a:lstStyle/>
          <a:p>
            <a:r>
              <a:rPr lang="en-US" dirty="0"/>
              <a:t>New Features were generated using the def function- Rear Camera Max MP and Front Camera Max MP and introduced into dataset</a:t>
            </a:r>
            <a:endParaRPr lang="en-IN" dirty="0"/>
          </a:p>
        </p:txBody>
      </p:sp>
    </p:spTree>
    <p:extLst>
      <p:ext uri="{BB962C8B-B14F-4D97-AF65-F5344CB8AC3E}">
        <p14:creationId xmlns:p14="http://schemas.microsoft.com/office/powerpoint/2010/main" val="2675383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B8CDFC-B326-F628-00C8-C1703AEF4810}"/>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4200" kern="1200" dirty="0">
                <a:solidFill>
                  <a:schemeClr val="tx1"/>
                </a:solidFill>
                <a:latin typeface="+mj-lt"/>
                <a:ea typeface="+mj-ea"/>
                <a:cs typeface="+mj-cs"/>
              </a:rPr>
              <a:t>EDA Plots</a:t>
            </a:r>
          </a:p>
        </p:txBody>
      </p:sp>
      <p:sp>
        <p:nvSpPr>
          <p:cNvPr id="205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C22709F-1FCB-DC7A-D147-A39206EF4D84}"/>
              </a:ext>
            </a:extLst>
          </p:cNvPr>
          <p:cNvSpPr txBox="1"/>
          <p:nvPr/>
        </p:nvSpPr>
        <p:spPr>
          <a:xfrm>
            <a:off x="630936" y="2807208"/>
            <a:ext cx="3429000" cy="3410712"/>
          </a:xfrm>
          <a:prstGeom prst="rect">
            <a:avLst/>
          </a:prstGeom>
        </p:spPr>
        <p:txBody>
          <a:bodyPr vert="horz" lIns="91440" tIns="45720" rIns="91440" bIns="45720" rtlCol="0" anchor="t">
            <a:normAutofit/>
          </a:bodyPr>
          <a:lstStyle/>
          <a:p>
            <a:pPr>
              <a:lnSpc>
                <a:spcPct val="90000"/>
              </a:lnSpc>
              <a:spcAft>
                <a:spcPts val="600"/>
              </a:spcAft>
            </a:pPr>
            <a:r>
              <a:rPr lang="en-US" sz="2400" dirty="0"/>
              <a:t>Pair plot that includes scatter plots and histograms to visualize the relationships and distributions among three variables: Rear Camera Max MP, Front Camera Max MP, and Prize.</a:t>
            </a:r>
            <a:endParaRPr lang="en-US" sz="2200" dirty="0"/>
          </a:p>
        </p:txBody>
      </p:sp>
      <p:pic>
        <p:nvPicPr>
          <p:cNvPr id="5" name="Picture 4">
            <a:extLst>
              <a:ext uri="{FF2B5EF4-FFF2-40B4-BE49-F238E27FC236}">
                <a16:creationId xmlns:a16="http://schemas.microsoft.com/office/drawing/2014/main" id="{29ACC00A-9536-213C-E379-9A39D4958568}"/>
              </a:ext>
            </a:extLst>
          </p:cNvPr>
          <p:cNvPicPr>
            <a:picLocks noChangeAspect="1"/>
          </p:cNvPicPr>
          <p:nvPr/>
        </p:nvPicPr>
        <p:blipFill rotWithShape="1">
          <a:blip r:embed="rId2"/>
          <a:srcRect l="37251" t="29245" r="29850" b="12534"/>
          <a:stretch/>
        </p:blipFill>
        <p:spPr>
          <a:xfrm>
            <a:off x="5349878" y="811678"/>
            <a:ext cx="5564375" cy="5539211"/>
          </a:xfrm>
          <a:prstGeom prst="rect">
            <a:avLst/>
          </a:prstGeom>
        </p:spPr>
      </p:pic>
    </p:spTree>
    <p:extLst>
      <p:ext uri="{BB962C8B-B14F-4D97-AF65-F5344CB8AC3E}">
        <p14:creationId xmlns:p14="http://schemas.microsoft.com/office/powerpoint/2010/main" val="8646927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5" name="Rectangle 3084">
            <a:extLst>
              <a:ext uri="{FF2B5EF4-FFF2-40B4-BE49-F238E27FC236}">
                <a16:creationId xmlns:a16="http://schemas.microsoft.com/office/drawing/2014/main" id="{959C6B72-F8E6-4281-8F3E-93FC0DC98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6A43A9-30BB-0824-E630-4C3C59D09A63}"/>
              </a:ext>
            </a:extLst>
          </p:cNvPr>
          <p:cNvSpPr>
            <a:spLocks noGrp="1"/>
          </p:cNvSpPr>
          <p:nvPr>
            <p:ph type="title"/>
          </p:nvPr>
        </p:nvSpPr>
        <p:spPr>
          <a:xfrm>
            <a:off x="612648" y="298450"/>
            <a:ext cx="5295015" cy="2063808"/>
          </a:xfrm>
        </p:spPr>
        <p:txBody>
          <a:bodyPr vert="horz" lIns="91440" tIns="45720" rIns="91440" bIns="45720" rtlCol="0" anchor="b">
            <a:normAutofit/>
          </a:bodyPr>
          <a:lstStyle/>
          <a:p>
            <a:r>
              <a:rPr lang="en-US" sz="5400" dirty="0"/>
              <a:t>EDA Plots</a:t>
            </a:r>
          </a:p>
        </p:txBody>
      </p:sp>
      <p:sp>
        <p:nvSpPr>
          <p:cNvPr id="3087" name="sketch line">
            <a:extLst>
              <a:ext uri="{FF2B5EF4-FFF2-40B4-BE49-F238E27FC236}">
                <a16:creationId xmlns:a16="http://schemas.microsoft.com/office/drawing/2014/main" id="{490234EE-E0D8-4805-9227-CCEAC6016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E754BDB-BDCF-1F74-4291-DE2288D8C049}"/>
              </a:ext>
            </a:extLst>
          </p:cNvPr>
          <p:cNvSpPr txBox="1"/>
          <p:nvPr/>
        </p:nvSpPr>
        <p:spPr>
          <a:xfrm>
            <a:off x="612648" y="2908005"/>
            <a:ext cx="5295015" cy="3268957"/>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400" dirty="0"/>
              <a:t>Box-Plot between to visualize prize distribution with Rear camera Max MP and Front camera Max MP</a:t>
            </a:r>
            <a:endParaRPr lang="en-US" sz="2200" dirty="0"/>
          </a:p>
        </p:txBody>
      </p:sp>
      <p:pic>
        <p:nvPicPr>
          <p:cNvPr id="5" name="Picture 4">
            <a:extLst>
              <a:ext uri="{FF2B5EF4-FFF2-40B4-BE49-F238E27FC236}">
                <a16:creationId xmlns:a16="http://schemas.microsoft.com/office/drawing/2014/main" id="{1EF99C77-3C6E-23D1-C78F-EAA5BF55529C}"/>
              </a:ext>
            </a:extLst>
          </p:cNvPr>
          <p:cNvPicPr>
            <a:picLocks noChangeAspect="1"/>
          </p:cNvPicPr>
          <p:nvPr/>
        </p:nvPicPr>
        <p:blipFill rotWithShape="1">
          <a:blip r:embed="rId2"/>
          <a:srcRect l="40833" t="27082" r="34250" b="15025"/>
          <a:stretch/>
        </p:blipFill>
        <p:spPr>
          <a:xfrm>
            <a:off x="6284339" y="186200"/>
            <a:ext cx="5524753" cy="6485600"/>
          </a:xfrm>
          <a:prstGeom prst="rect">
            <a:avLst/>
          </a:prstGeom>
        </p:spPr>
      </p:pic>
    </p:spTree>
    <p:extLst>
      <p:ext uri="{BB962C8B-B14F-4D97-AF65-F5344CB8AC3E}">
        <p14:creationId xmlns:p14="http://schemas.microsoft.com/office/powerpoint/2010/main" val="24810286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52C643-F1F8-26B2-F4CE-E84EDB4D88E5}"/>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5000" kern="1200" dirty="0">
                <a:solidFill>
                  <a:schemeClr val="tx1"/>
                </a:solidFill>
                <a:latin typeface="+mj-lt"/>
                <a:ea typeface="+mj-ea"/>
                <a:cs typeface="+mj-cs"/>
              </a:rPr>
              <a:t>Modelling</a:t>
            </a:r>
          </a:p>
        </p:txBody>
      </p:sp>
      <p:sp>
        <p:nvSpPr>
          <p:cNvPr id="4105"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7F83E45-ADF3-3E22-00AD-37FDDC536EF6}"/>
              </a:ext>
            </a:extLst>
          </p:cNvPr>
          <p:cNvPicPr>
            <a:picLocks noChangeAspect="1"/>
          </p:cNvPicPr>
          <p:nvPr/>
        </p:nvPicPr>
        <p:blipFill rotWithShape="1">
          <a:blip r:embed="rId2"/>
          <a:srcRect l="31974" t="29541" r="20750" b="25956"/>
          <a:stretch/>
        </p:blipFill>
        <p:spPr>
          <a:xfrm>
            <a:off x="406126" y="2565781"/>
            <a:ext cx="5763788" cy="4089146"/>
          </a:xfrm>
          <a:prstGeom prst="rect">
            <a:avLst/>
          </a:prstGeom>
        </p:spPr>
      </p:pic>
      <p:cxnSp>
        <p:nvCxnSpPr>
          <p:cNvPr id="7" name="Straight Arrow Connector 6">
            <a:extLst>
              <a:ext uri="{FF2B5EF4-FFF2-40B4-BE49-F238E27FC236}">
                <a16:creationId xmlns:a16="http://schemas.microsoft.com/office/drawing/2014/main" id="{13556B8A-EC99-EF6A-1776-2EDDE3796376}"/>
              </a:ext>
            </a:extLst>
          </p:cNvPr>
          <p:cNvCxnSpPr/>
          <p:nvPr/>
        </p:nvCxnSpPr>
        <p:spPr>
          <a:xfrm>
            <a:off x="6181725" y="2905125"/>
            <a:ext cx="13620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4E072FB-A94E-EAA4-0D71-E3E91CF734F7}"/>
              </a:ext>
            </a:extLst>
          </p:cNvPr>
          <p:cNvSpPr txBox="1"/>
          <p:nvPr/>
        </p:nvSpPr>
        <p:spPr>
          <a:xfrm>
            <a:off x="7658100" y="2565781"/>
            <a:ext cx="4371975" cy="369332"/>
          </a:xfrm>
          <a:prstGeom prst="rect">
            <a:avLst/>
          </a:prstGeom>
          <a:noFill/>
        </p:spPr>
        <p:txBody>
          <a:bodyPr wrap="square" rtlCol="0">
            <a:spAutoFit/>
          </a:bodyPr>
          <a:lstStyle/>
          <a:p>
            <a:r>
              <a:rPr lang="en-US" dirty="0"/>
              <a:t>Dataset </a:t>
            </a:r>
            <a:r>
              <a:rPr lang="en-US" dirty="0" err="1"/>
              <a:t>splitted</a:t>
            </a:r>
            <a:r>
              <a:rPr lang="en-US" dirty="0"/>
              <a:t> into Training and Test data</a:t>
            </a:r>
            <a:endParaRPr lang="en-IN" dirty="0"/>
          </a:p>
        </p:txBody>
      </p:sp>
      <p:cxnSp>
        <p:nvCxnSpPr>
          <p:cNvPr id="10" name="Straight Arrow Connector 9">
            <a:extLst>
              <a:ext uri="{FF2B5EF4-FFF2-40B4-BE49-F238E27FC236}">
                <a16:creationId xmlns:a16="http://schemas.microsoft.com/office/drawing/2014/main" id="{5BCC238B-0A18-5A5D-ECB4-4C5EF9A005D8}"/>
              </a:ext>
            </a:extLst>
          </p:cNvPr>
          <p:cNvCxnSpPr/>
          <p:nvPr/>
        </p:nvCxnSpPr>
        <p:spPr>
          <a:xfrm>
            <a:off x="6169914" y="4076700"/>
            <a:ext cx="13620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1296548-391B-48B4-A9C5-854B02B95D59}"/>
              </a:ext>
            </a:extLst>
          </p:cNvPr>
          <p:cNvSpPr txBox="1"/>
          <p:nvPr/>
        </p:nvSpPr>
        <p:spPr>
          <a:xfrm>
            <a:off x="7531989" y="3687024"/>
            <a:ext cx="4371975" cy="923330"/>
          </a:xfrm>
          <a:prstGeom prst="rect">
            <a:avLst/>
          </a:prstGeom>
          <a:noFill/>
        </p:spPr>
        <p:txBody>
          <a:bodyPr wrap="square" rtlCol="0">
            <a:spAutoFit/>
          </a:bodyPr>
          <a:lstStyle/>
          <a:p>
            <a:r>
              <a:rPr lang="en-US" dirty="0"/>
              <a:t>Target column(Y) set as Prize and dropped from X. Model chosen as Linear Regression as the target Prize is Continuous variable</a:t>
            </a:r>
            <a:endParaRPr lang="en-IN" dirty="0"/>
          </a:p>
        </p:txBody>
      </p:sp>
      <p:cxnSp>
        <p:nvCxnSpPr>
          <p:cNvPr id="12" name="Straight Arrow Connector 11">
            <a:extLst>
              <a:ext uri="{FF2B5EF4-FFF2-40B4-BE49-F238E27FC236}">
                <a16:creationId xmlns:a16="http://schemas.microsoft.com/office/drawing/2014/main" id="{67703099-0D04-E80D-D176-84596ED23087}"/>
              </a:ext>
            </a:extLst>
          </p:cNvPr>
          <p:cNvCxnSpPr/>
          <p:nvPr/>
        </p:nvCxnSpPr>
        <p:spPr>
          <a:xfrm>
            <a:off x="6181725" y="5095875"/>
            <a:ext cx="13620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02856D1-2F0B-DB61-8694-033F436B9273}"/>
              </a:ext>
            </a:extLst>
          </p:cNvPr>
          <p:cNvSpPr txBox="1"/>
          <p:nvPr/>
        </p:nvSpPr>
        <p:spPr>
          <a:xfrm>
            <a:off x="7555611" y="4610354"/>
            <a:ext cx="4371975" cy="923330"/>
          </a:xfrm>
          <a:prstGeom prst="rect">
            <a:avLst/>
          </a:prstGeom>
          <a:noFill/>
        </p:spPr>
        <p:txBody>
          <a:bodyPr wrap="square" rtlCol="0">
            <a:spAutoFit/>
          </a:bodyPr>
          <a:lstStyle/>
          <a:p>
            <a:r>
              <a:rPr lang="en-US" dirty="0"/>
              <a:t>MAE,MSE,R-squared imported as these are the performance metrics for a Regression Problem</a:t>
            </a:r>
            <a:endParaRPr lang="en-IN" dirty="0"/>
          </a:p>
        </p:txBody>
      </p:sp>
      <p:sp>
        <p:nvSpPr>
          <p:cNvPr id="14" name="TextBox 13">
            <a:extLst>
              <a:ext uri="{FF2B5EF4-FFF2-40B4-BE49-F238E27FC236}">
                <a16:creationId xmlns:a16="http://schemas.microsoft.com/office/drawing/2014/main" id="{8102B08E-715D-2BCB-1C12-E54DA75EDF3C}"/>
              </a:ext>
            </a:extLst>
          </p:cNvPr>
          <p:cNvSpPr txBox="1"/>
          <p:nvPr/>
        </p:nvSpPr>
        <p:spPr>
          <a:xfrm>
            <a:off x="7555611" y="5533684"/>
            <a:ext cx="4371975" cy="923330"/>
          </a:xfrm>
          <a:prstGeom prst="rect">
            <a:avLst/>
          </a:prstGeom>
          <a:noFill/>
        </p:spPr>
        <p:txBody>
          <a:bodyPr wrap="square" rtlCol="0">
            <a:spAutoFit/>
          </a:bodyPr>
          <a:lstStyle/>
          <a:p>
            <a:r>
              <a:rPr lang="en-US" dirty="0"/>
              <a:t>Performance metrics evaluated for the Linear </a:t>
            </a:r>
            <a:r>
              <a:rPr lang="en-US" dirty="0" err="1"/>
              <a:t>Regresssion</a:t>
            </a:r>
            <a:r>
              <a:rPr lang="en-US" dirty="0"/>
              <a:t> model to assess model performance</a:t>
            </a:r>
            <a:endParaRPr lang="en-IN" dirty="0"/>
          </a:p>
        </p:txBody>
      </p:sp>
      <p:cxnSp>
        <p:nvCxnSpPr>
          <p:cNvPr id="15" name="Straight Arrow Connector 14">
            <a:extLst>
              <a:ext uri="{FF2B5EF4-FFF2-40B4-BE49-F238E27FC236}">
                <a16:creationId xmlns:a16="http://schemas.microsoft.com/office/drawing/2014/main" id="{9859B769-3190-9443-77A6-8748F782363F}"/>
              </a:ext>
            </a:extLst>
          </p:cNvPr>
          <p:cNvCxnSpPr/>
          <p:nvPr/>
        </p:nvCxnSpPr>
        <p:spPr>
          <a:xfrm>
            <a:off x="6169913" y="5947724"/>
            <a:ext cx="13620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9625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2C643-F1F8-26B2-F4CE-E84EDB4D88E5}"/>
              </a:ext>
            </a:extLst>
          </p:cNvPr>
          <p:cNvSpPr>
            <a:spLocks noGrp="1"/>
          </p:cNvSpPr>
          <p:nvPr>
            <p:ph type="title"/>
          </p:nvPr>
        </p:nvSpPr>
        <p:spPr>
          <a:xfrm>
            <a:off x="630936" y="640080"/>
            <a:ext cx="4818888" cy="140970"/>
          </a:xfrm>
        </p:spPr>
        <p:txBody>
          <a:bodyPr vert="horz" lIns="91440" tIns="45720" rIns="91440" bIns="45720" rtlCol="0" anchor="b">
            <a:normAutofit fontScale="90000"/>
          </a:bodyPr>
          <a:lstStyle/>
          <a:p>
            <a:r>
              <a:rPr lang="en-US" sz="5000" kern="1200" dirty="0">
                <a:solidFill>
                  <a:schemeClr val="tx1"/>
                </a:solidFill>
                <a:latin typeface="+mj-lt"/>
                <a:ea typeface="+mj-ea"/>
                <a:cs typeface="+mj-cs"/>
              </a:rPr>
              <a:t>Modelling</a:t>
            </a:r>
          </a:p>
        </p:txBody>
      </p:sp>
      <p:cxnSp>
        <p:nvCxnSpPr>
          <p:cNvPr id="7" name="Straight Arrow Connector 6">
            <a:extLst>
              <a:ext uri="{FF2B5EF4-FFF2-40B4-BE49-F238E27FC236}">
                <a16:creationId xmlns:a16="http://schemas.microsoft.com/office/drawing/2014/main" id="{13556B8A-EC99-EF6A-1776-2EDDE3796376}"/>
              </a:ext>
            </a:extLst>
          </p:cNvPr>
          <p:cNvCxnSpPr/>
          <p:nvPr/>
        </p:nvCxnSpPr>
        <p:spPr>
          <a:xfrm>
            <a:off x="5330381" y="1181100"/>
            <a:ext cx="13620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4E072FB-A94E-EAA4-0D71-E3E91CF734F7}"/>
              </a:ext>
            </a:extLst>
          </p:cNvPr>
          <p:cNvSpPr txBox="1"/>
          <p:nvPr/>
        </p:nvSpPr>
        <p:spPr>
          <a:xfrm>
            <a:off x="7153275" y="996434"/>
            <a:ext cx="4371975" cy="646331"/>
          </a:xfrm>
          <a:prstGeom prst="rect">
            <a:avLst/>
          </a:prstGeom>
          <a:noFill/>
        </p:spPr>
        <p:txBody>
          <a:bodyPr wrap="square" rtlCol="0">
            <a:spAutoFit/>
          </a:bodyPr>
          <a:lstStyle/>
          <a:p>
            <a:r>
              <a:rPr lang="en-US" dirty="0"/>
              <a:t>Linear </a:t>
            </a:r>
            <a:r>
              <a:rPr lang="en-US" dirty="0" err="1"/>
              <a:t>Regession,Decision</a:t>
            </a:r>
            <a:r>
              <a:rPr lang="en-US" dirty="0"/>
              <a:t> Tree, Random Forest Regressor models imported</a:t>
            </a:r>
            <a:endParaRPr lang="en-IN" dirty="0"/>
          </a:p>
        </p:txBody>
      </p:sp>
      <p:cxnSp>
        <p:nvCxnSpPr>
          <p:cNvPr id="10" name="Straight Arrow Connector 9">
            <a:extLst>
              <a:ext uri="{FF2B5EF4-FFF2-40B4-BE49-F238E27FC236}">
                <a16:creationId xmlns:a16="http://schemas.microsoft.com/office/drawing/2014/main" id="{5BCC238B-0A18-5A5D-ECB4-4C5EF9A005D8}"/>
              </a:ext>
            </a:extLst>
          </p:cNvPr>
          <p:cNvCxnSpPr/>
          <p:nvPr/>
        </p:nvCxnSpPr>
        <p:spPr>
          <a:xfrm>
            <a:off x="5169789" y="2057400"/>
            <a:ext cx="13620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1296548-391B-48B4-A9C5-854B02B95D59}"/>
              </a:ext>
            </a:extLst>
          </p:cNvPr>
          <p:cNvSpPr txBox="1"/>
          <p:nvPr/>
        </p:nvSpPr>
        <p:spPr>
          <a:xfrm>
            <a:off x="7153274" y="1785981"/>
            <a:ext cx="4371975" cy="646331"/>
          </a:xfrm>
          <a:prstGeom prst="rect">
            <a:avLst/>
          </a:prstGeom>
          <a:noFill/>
        </p:spPr>
        <p:txBody>
          <a:bodyPr wrap="square" rtlCol="0">
            <a:spAutoFit/>
          </a:bodyPr>
          <a:lstStyle/>
          <a:p>
            <a:r>
              <a:rPr lang="en-US" dirty="0"/>
              <a:t>Hyperparameters defined for Decision Tree and Random Forest Regressor models</a:t>
            </a:r>
            <a:endParaRPr lang="en-IN" dirty="0"/>
          </a:p>
        </p:txBody>
      </p:sp>
      <p:cxnSp>
        <p:nvCxnSpPr>
          <p:cNvPr id="12" name="Straight Arrow Connector 11">
            <a:extLst>
              <a:ext uri="{FF2B5EF4-FFF2-40B4-BE49-F238E27FC236}">
                <a16:creationId xmlns:a16="http://schemas.microsoft.com/office/drawing/2014/main" id="{67703099-0D04-E80D-D176-84596ED23087}"/>
              </a:ext>
            </a:extLst>
          </p:cNvPr>
          <p:cNvCxnSpPr/>
          <p:nvPr/>
        </p:nvCxnSpPr>
        <p:spPr>
          <a:xfrm>
            <a:off x="5169789" y="3810000"/>
            <a:ext cx="13620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02856D1-2F0B-DB61-8694-033F436B9273}"/>
              </a:ext>
            </a:extLst>
          </p:cNvPr>
          <p:cNvSpPr txBox="1"/>
          <p:nvPr/>
        </p:nvSpPr>
        <p:spPr>
          <a:xfrm>
            <a:off x="7138985" y="3348335"/>
            <a:ext cx="4371975" cy="923330"/>
          </a:xfrm>
          <a:prstGeom prst="rect">
            <a:avLst/>
          </a:prstGeom>
          <a:noFill/>
        </p:spPr>
        <p:txBody>
          <a:bodyPr wrap="square" rtlCol="0">
            <a:spAutoFit/>
          </a:bodyPr>
          <a:lstStyle/>
          <a:p>
            <a:r>
              <a:rPr lang="en-US" dirty="0"/>
              <a:t>For performing a grid search with cross-validation to find the best hyperparameters for each model in a set of models</a:t>
            </a:r>
            <a:endParaRPr lang="en-IN" dirty="0"/>
          </a:p>
        </p:txBody>
      </p:sp>
      <p:sp>
        <p:nvSpPr>
          <p:cNvPr id="14" name="TextBox 13">
            <a:extLst>
              <a:ext uri="{FF2B5EF4-FFF2-40B4-BE49-F238E27FC236}">
                <a16:creationId xmlns:a16="http://schemas.microsoft.com/office/drawing/2014/main" id="{8102B08E-715D-2BCB-1C12-E54DA75EDF3C}"/>
              </a:ext>
            </a:extLst>
          </p:cNvPr>
          <p:cNvSpPr txBox="1"/>
          <p:nvPr/>
        </p:nvSpPr>
        <p:spPr>
          <a:xfrm>
            <a:off x="7041639" y="5072019"/>
            <a:ext cx="4371975" cy="646331"/>
          </a:xfrm>
          <a:prstGeom prst="rect">
            <a:avLst/>
          </a:prstGeom>
          <a:noFill/>
        </p:spPr>
        <p:txBody>
          <a:bodyPr wrap="square" rtlCol="0">
            <a:spAutoFit/>
          </a:bodyPr>
          <a:lstStyle/>
          <a:p>
            <a:r>
              <a:rPr lang="en-US" dirty="0"/>
              <a:t>Performance metrics evaluated for the all the models</a:t>
            </a:r>
            <a:endParaRPr lang="en-IN" dirty="0"/>
          </a:p>
        </p:txBody>
      </p:sp>
      <p:cxnSp>
        <p:nvCxnSpPr>
          <p:cNvPr id="15" name="Straight Arrow Connector 14">
            <a:extLst>
              <a:ext uri="{FF2B5EF4-FFF2-40B4-BE49-F238E27FC236}">
                <a16:creationId xmlns:a16="http://schemas.microsoft.com/office/drawing/2014/main" id="{9859B769-3190-9443-77A6-8748F782363F}"/>
              </a:ext>
            </a:extLst>
          </p:cNvPr>
          <p:cNvCxnSpPr/>
          <p:nvPr/>
        </p:nvCxnSpPr>
        <p:spPr>
          <a:xfrm>
            <a:off x="5169788" y="5533684"/>
            <a:ext cx="13620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5E3CFF4-79B2-B979-5879-95D1AA6E1E4E}"/>
              </a:ext>
            </a:extLst>
          </p:cNvPr>
          <p:cNvPicPr>
            <a:picLocks noChangeAspect="1"/>
          </p:cNvPicPr>
          <p:nvPr/>
        </p:nvPicPr>
        <p:blipFill rotWithShape="1">
          <a:blip r:embed="rId2"/>
          <a:srcRect l="37110" t="25695" r="26484" b="10694"/>
          <a:stretch/>
        </p:blipFill>
        <p:spPr>
          <a:xfrm>
            <a:off x="288037" y="781050"/>
            <a:ext cx="5042344" cy="5781675"/>
          </a:xfrm>
          <a:prstGeom prst="rect">
            <a:avLst/>
          </a:prstGeom>
        </p:spPr>
      </p:pic>
    </p:spTree>
    <p:extLst>
      <p:ext uri="{BB962C8B-B14F-4D97-AF65-F5344CB8AC3E}">
        <p14:creationId xmlns:p14="http://schemas.microsoft.com/office/powerpoint/2010/main" val="12819562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2C643-F1F8-26B2-F4CE-E84EDB4D88E5}"/>
              </a:ext>
            </a:extLst>
          </p:cNvPr>
          <p:cNvSpPr>
            <a:spLocks noGrp="1"/>
          </p:cNvSpPr>
          <p:nvPr>
            <p:ph type="title"/>
          </p:nvPr>
        </p:nvSpPr>
        <p:spPr>
          <a:xfrm>
            <a:off x="630936" y="640080"/>
            <a:ext cx="4818888" cy="140970"/>
          </a:xfrm>
        </p:spPr>
        <p:txBody>
          <a:bodyPr vert="horz" lIns="91440" tIns="45720" rIns="91440" bIns="45720" rtlCol="0" anchor="b">
            <a:normAutofit fontScale="90000"/>
          </a:bodyPr>
          <a:lstStyle/>
          <a:p>
            <a:r>
              <a:rPr lang="en-US" sz="5000" kern="1200" dirty="0">
                <a:solidFill>
                  <a:schemeClr val="tx1"/>
                </a:solidFill>
                <a:latin typeface="+mj-lt"/>
                <a:ea typeface="+mj-ea"/>
                <a:cs typeface="+mj-cs"/>
              </a:rPr>
              <a:t>Modelling</a:t>
            </a:r>
          </a:p>
        </p:txBody>
      </p:sp>
      <p:cxnSp>
        <p:nvCxnSpPr>
          <p:cNvPr id="10" name="Straight Arrow Connector 9">
            <a:extLst>
              <a:ext uri="{FF2B5EF4-FFF2-40B4-BE49-F238E27FC236}">
                <a16:creationId xmlns:a16="http://schemas.microsoft.com/office/drawing/2014/main" id="{5BCC238B-0A18-5A5D-ECB4-4C5EF9A005D8}"/>
              </a:ext>
            </a:extLst>
          </p:cNvPr>
          <p:cNvCxnSpPr/>
          <p:nvPr/>
        </p:nvCxnSpPr>
        <p:spPr>
          <a:xfrm>
            <a:off x="5169789" y="2057400"/>
            <a:ext cx="13620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1296548-391B-48B4-A9C5-854B02B95D59}"/>
              </a:ext>
            </a:extLst>
          </p:cNvPr>
          <p:cNvSpPr txBox="1"/>
          <p:nvPr/>
        </p:nvSpPr>
        <p:spPr>
          <a:xfrm>
            <a:off x="7153274" y="1785981"/>
            <a:ext cx="4371975" cy="1200329"/>
          </a:xfrm>
          <a:prstGeom prst="rect">
            <a:avLst/>
          </a:prstGeom>
          <a:noFill/>
        </p:spPr>
        <p:txBody>
          <a:bodyPr wrap="square" rtlCol="0">
            <a:spAutoFit/>
          </a:bodyPr>
          <a:lstStyle/>
          <a:p>
            <a:r>
              <a:rPr lang="en-US" dirty="0"/>
              <a:t>Modelling results indicate </a:t>
            </a:r>
            <a:r>
              <a:rPr lang="en-US" dirty="0" err="1"/>
              <a:t>RandomForest</a:t>
            </a:r>
            <a:r>
              <a:rPr lang="en-US" dirty="0"/>
              <a:t> as the best model due to lowest MAE,MSE implying less error and Highest R-Squared amongst model meaning the best fit</a:t>
            </a:r>
            <a:endParaRPr lang="en-IN" dirty="0"/>
          </a:p>
        </p:txBody>
      </p:sp>
      <p:cxnSp>
        <p:nvCxnSpPr>
          <p:cNvPr id="12" name="Straight Arrow Connector 11">
            <a:extLst>
              <a:ext uri="{FF2B5EF4-FFF2-40B4-BE49-F238E27FC236}">
                <a16:creationId xmlns:a16="http://schemas.microsoft.com/office/drawing/2014/main" id="{67703099-0D04-E80D-D176-84596ED23087}"/>
              </a:ext>
            </a:extLst>
          </p:cNvPr>
          <p:cNvCxnSpPr/>
          <p:nvPr/>
        </p:nvCxnSpPr>
        <p:spPr>
          <a:xfrm>
            <a:off x="5169789" y="3810000"/>
            <a:ext cx="13620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02856D1-2F0B-DB61-8694-033F436B9273}"/>
              </a:ext>
            </a:extLst>
          </p:cNvPr>
          <p:cNvSpPr txBox="1"/>
          <p:nvPr/>
        </p:nvSpPr>
        <p:spPr>
          <a:xfrm>
            <a:off x="7138985" y="3348335"/>
            <a:ext cx="4371975" cy="923330"/>
          </a:xfrm>
          <a:prstGeom prst="rect">
            <a:avLst/>
          </a:prstGeom>
          <a:noFill/>
        </p:spPr>
        <p:txBody>
          <a:bodyPr wrap="square" rtlCol="0">
            <a:spAutoFit/>
          </a:bodyPr>
          <a:lstStyle/>
          <a:p>
            <a:r>
              <a:rPr lang="en-US" dirty="0"/>
              <a:t>For performing a grid search with cross-validation to find the best hyperparameters for each model in a set of models</a:t>
            </a:r>
            <a:endParaRPr lang="en-IN" dirty="0"/>
          </a:p>
        </p:txBody>
      </p:sp>
      <p:pic>
        <p:nvPicPr>
          <p:cNvPr id="4" name="Picture 3">
            <a:extLst>
              <a:ext uri="{FF2B5EF4-FFF2-40B4-BE49-F238E27FC236}">
                <a16:creationId xmlns:a16="http://schemas.microsoft.com/office/drawing/2014/main" id="{2E1B7894-3930-8F3B-FA8F-DBFE362E6483}"/>
              </a:ext>
            </a:extLst>
          </p:cNvPr>
          <p:cNvPicPr>
            <a:picLocks noChangeAspect="1"/>
          </p:cNvPicPr>
          <p:nvPr/>
        </p:nvPicPr>
        <p:blipFill rotWithShape="1">
          <a:blip r:embed="rId2"/>
          <a:srcRect l="34610" t="28472" r="46425" b="33194"/>
          <a:stretch/>
        </p:blipFill>
        <p:spPr>
          <a:xfrm>
            <a:off x="692089" y="800099"/>
            <a:ext cx="3746561" cy="3471565"/>
          </a:xfrm>
          <a:prstGeom prst="rect">
            <a:avLst/>
          </a:prstGeom>
        </p:spPr>
      </p:pic>
    </p:spTree>
    <p:extLst>
      <p:ext uri="{BB962C8B-B14F-4D97-AF65-F5344CB8AC3E}">
        <p14:creationId xmlns:p14="http://schemas.microsoft.com/office/powerpoint/2010/main" val="16861917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2C643-F1F8-26B2-F4CE-E84EDB4D88E5}"/>
              </a:ext>
            </a:extLst>
          </p:cNvPr>
          <p:cNvSpPr>
            <a:spLocks noGrp="1"/>
          </p:cNvSpPr>
          <p:nvPr>
            <p:ph type="title"/>
          </p:nvPr>
        </p:nvSpPr>
        <p:spPr>
          <a:xfrm>
            <a:off x="630936" y="640080"/>
            <a:ext cx="4818888" cy="140970"/>
          </a:xfrm>
        </p:spPr>
        <p:txBody>
          <a:bodyPr vert="horz" lIns="91440" tIns="45720" rIns="91440" bIns="45720" rtlCol="0" anchor="b">
            <a:normAutofit fontScale="90000"/>
          </a:bodyPr>
          <a:lstStyle/>
          <a:p>
            <a:r>
              <a:rPr lang="en-US" sz="5000" kern="1200">
                <a:solidFill>
                  <a:schemeClr val="tx1"/>
                </a:solidFill>
                <a:latin typeface="+mj-lt"/>
                <a:ea typeface="+mj-ea"/>
                <a:cs typeface="+mj-cs"/>
              </a:rPr>
              <a:t>Modelling</a:t>
            </a:r>
            <a:endParaRPr lang="en-US" sz="5000" kern="1200" dirty="0">
              <a:solidFill>
                <a:schemeClr val="tx1"/>
              </a:solidFill>
              <a:latin typeface="+mj-lt"/>
              <a:ea typeface="+mj-ea"/>
              <a:cs typeface="+mj-cs"/>
            </a:endParaRPr>
          </a:p>
        </p:txBody>
      </p:sp>
      <p:cxnSp>
        <p:nvCxnSpPr>
          <p:cNvPr id="10" name="Straight Arrow Connector 9">
            <a:extLst>
              <a:ext uri="{FF2B5EF4-FFF2-40B4-BE49-F238E27FC236}">
                <a16:creationId xmlns:a16="http://schemas.microsoft.com/office/drawing/2014/main" id="{5BCC238B-0A18-5A5D-ECB4-4C5EF9A005D8}"/>
              </a:ext>
            </a:extLst>
          </p:cNvPr>
          <p:cNvCxnSpPr/>
          <p:nvPr/>
        </p:nvCxnSpPr>
        <p:spPr>
          <a:xfrm>
            <a:off x="5169789" y="2057400"/>
            <a:ext cx="13620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1296548-391B-48B4-A9C5-854B02B95D59}"/>
              </a:ext>
            </a:extLst>
          </p:cNvPr>
          <p:cNvSpPr txBox="1"/>
          <p:nvPr/>
        </p:nvSpPr>
        <p:spPr>
          <a:xfrm>
            <a:off x="7153274" y="1785981"/>
            <a:ext cx="4371975" cy="923330"/>
          </a:xfrm>
          <a:prstGeom prst="rect">
            <a:avLst/>
          </a:prstGeom>
          <a:noFill/>
        </p:spPr>
        <p:txBody>
          <a:bodyPr wrap="square" rtlCol="0">
            <a:spAutoFit/>
          </a:bodyPr>
          <a:lstStyle/>
          <a:p>
            <a:r>
              <a:rPr lang="en-US"/>
              <a:t>Hyperparameter tuning for RandomForest Regressor to find the Hyperparameters for the best fit</a:t>
            </a:r>
            <a:endParaRPr lang="en-IN" dirty="0"/>
          </a:p>
        </p:txBody>
      </p:sp>
      <p:sp>
        <p:nvSpPr>
          <p:cNvPr id="13" name="TextBox 12">
            <a:extLst>
              <a:ext uri="{FF2B5EF4-FFF2-40B4-BE49-F238E27FC236}">
                <a16:creationId xmlns:a16="http://schemas.microsoft.com/office/drawing/2014/main" id="{302856D1-2F0B-DB61-8694-033F436B9273}"/>
              </a:ext>
            </a:extLst>
          </p:cNvPr>
          <p:cNvSpPr txBox="1"/>
          <p:nvPr/>
        </p:nvSpPr>
        <p:spPr>
          <a:xfrm>
            <a:off x="7153273" y="2714371"/>
            <a:ext cx="4371975" cy="646331"/>
          </a:xfrm>
          <a:prstGeom prst="rect">
            <a:avLst/>
          </a:prstGeom>
          <a:noFill/>
        </p:spPr>
        <p:txBody>
          <a:bodyPr wrap="square" rtlCol="0">
            <a:spAutoFit/>
          </a:bodyPr>
          <a:lstStyle/>
          <a:p>
            <a:r>
              <a:rPr lang="en-US"/>
              <a:t>For performing a grid search with cross-validation to find the best hyperparameters</a:t>
            </a:r>
            <a:endParaRPr lang="en-IN" dirty="0"/>
          </a:p>
        </p:txBody>
      </p:sp>
      <p:sp>
        <p:nvSpPr>
          <p:cNvPr id="14" name="TextBox 13">
            <a:extLst>
              <a:ext uri="{FF2B5EF4-FFF2-40B4-BE49-F238E27FC236}">
                <a16:creationId xmlns:a16="http://schemas.microsoft.com/office/drawing/2014/main" id="{8102B08E-715D-2BCB-1C12-E54DA75EDF3C}"/>
              </a:ext>
            </a:extLst>
          </p:cNvPr>
          <p:cNvSpPr txBox="1"/>
          <p:nvPr/>
        </p:nvSpPr>
        <p:spPr>
          <a:xfrm>
            <a:off x="7041639" y="5072019"/>
            <a:ext cx="4371975" cy="923330"/>
          </a:xfrm>
          <a:prstGeom prst="rect">
            <a:avLst/>
          </a:prstGeom>
          <a:noFill/>
        </p:spPr>
        <p:txBody>
          <a:bodyPr wrap="square" rtlCol="0">
            <a:spAutoFit/>
          </a:bodyPr>
          <a:lstStyle/>
          <a:p>
            <a:r>
              <a:rPr lang="en-US"/>
              <a:t>Performance metrics evaluated for the hyperparameters combination giving the best fit</a:t>
            </a:r>
            <a:endParaRPr lang="en-IN" dirty="0"/>
          </a:p>
        </p:txBody>
      </p:sp>
      <p:cxnSp>
        <p:nvCxnSpPr>
          <p:cNvPr id="15" name="Straight Arrow Connector 14">
            <a:extLst>
              <a:ext uri="{FF2B5EF4-FFF2-40B4-BE49-F238E27FC236}">
                <a16:creationId xmlns:a16="http://schemas.microsoft.com/office/drawing/2014/main" id="{9859B769-3190-9443-77A6-8748F782363F}"/>
              </a:ext>
            </a:extLst>
          </p:cNvPr>
          <p:cNvCxnSpPr/>
          <p:nvPr/>
        </p:nvCxnSpPr>
        <p:spPr>
          <a:xfrm>
            <a:off x="5169788" y="5533684"/>
            <a:ext cx="13620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A03C5A9-601E-85E3-C448-A6AB97F838CB}"/>
              </a:ext>
            </a:extLst>
          </p:cNvPr>
          <p:cNvPicPr>
            <a:picLocks noChangeAspect="1"/>
          </p:cNvPicPr>
          <p:nvPr/>
        </p:nvPicPr>
        <p:blipFill rotWithShape="1">
          <a:blip r:embed="rId2"/>
          <a:srcRect l="36406" t="26042" r="25078" b="7500"/>
          <a:stretch/>
        </p:blipFill>
        <p:spPr>
          <a:xfrm>
            <a:off x="170403" y="654664"/>
            <a:ext cx="4695825" cy="5793759"/>
          </a:xfrm>
          <a:prstGeom prst="rect">
            <a:avLst/>
          </a:prstGeom>
        </p:spPr>
      </p:pic>
    </p:spTree>
    <p:extLst>
      <p:ext uri="{BB962C8B-B14F-4D97-AF65-F5344CB8AC3E}">
        <p14:creationId xmlns:p14="http://schemas.microsoft.com/office/powerpoint/2010/main" val="3106224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2C643-F1F8-26B2-F4CE-E84EDB4D88E5}"/>
              </a:ext>
            </a:extLst>
          </p:cNvPr>
          <p:cNvSpPr>
            <a:spLocks noGrp="1"/>
          </p:cNvSpPr>
          <p:nvPr>
            <p:ph type="title"/>
          </p:nvPr>
        </p:nvSpPr>
        <p:spPr>
          <a:xfrm>
            <a:off x="630936" y="640080"/>
            <a:ext cx="9103614" cy="140954"/>
          </a:xfrm>
        </p:spPr>
        <p:txBody>
          <a:bodyPr vert="horz" lIns="91440" tIns="45720" rIns="91440" bIns="45720" rtlCol="0" anchor="b">
            <a:normAutofit fontScale="90000"/>
          </a:bodyPr>
          <a:lstStyle/>
          <a:p>
            <a:r>
              <a:rPr lang="en-US" sz="5000" kern="1200">
                <a:solidFill>
                  <a:schemeClr val="tx1"/>
                </a:solidFill>
                <a:latin typeface="+mj-lt"/>
                <a:ea typeface="+mj-ea"/>
                <a:cs typeface="+mj-cs"/>
              </a:rPr>
              <a:t>Ensemble Methods for Modelling</a:t>
            </a:r>
            <a:endParaRPr lang="en-US" sz="5000" kern="1200" dirty="0">
              <a:solidFill>
                <a:schemeClr val="tx1"/>
              </a:solidFill>
              <a:latin typeface="+mj-lt"/>
              <a:ea typeface="+mj-ea"/>
              <a:cs typeface="+mj-cs"/>
            </a:endParaRPr>
          </a:p>
        </p:txBody>
      </p:sp>
      <p:cxnSp>
        <p:nvCxnSpPr>
          <p:cNvPr id="10" name="Straight Arrow Connector 9">
            <a:extLst>
              <a:ext uri="{FF2B5EF4-FFF2-40B4-BE49-F238E27FC236}">
                <a16:creationId xmlns:a16="http://schemas.microsoft.com/office/drawing/2014/main" id="{5BCC238B-0A18-5A5D-ECB4-4C5EF9A005D8}"/>
              </a:ext>
            </a:extLst>
          </p:cNvPr>
          <p:cNvCxnSpPr/>
          <p:nvPr/>
        </p:nvCxnSpPr>
        <p:spPr>
          <a:xfrm>
            <a:off x="5169789" y="2057400"/>
            <a:ext cx="13620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102B08E-715D-2BCB-1C12-E54DA75EDF3C}"/>
              </a:ext>
            </a:extLst>
          </p:cNvPr>
          <p:cNvSpPr txBox="1"/>
          <p:nvPr/>
        </p:nvSpPr>
        <p:spPr>
          <a:xfrm>
            <a:off x="6646282" y="2749381"/>
            <a:ext cx="5310492" cy="923330"/>
          </a:xfrm>
          <a:prstGeom prst="rect">
            <a:avLst/>
          </a:prstGeom>
          <a:noFill/>
        </p:spPr>
        <p:txBody>
          <a:bodyPr wrap="square" rtlCol="0">
            <a:spAutoFit/>
          </a:bodyPr>
          <a:lstStyle/>
          <a:p>
            <a:r>
              <a:rPr lang="en-US"/>
              <a:t>A dictionary models is defined with keys as model names and values as instances of the corresponding model objects.</a:t>
            </a:r>
            <a:endParaRPr lang="en-IN" dirty="0"/>
          </a:p>
        </p:txBody>
      </p:sp>
      <p:cxnSp>
        <p:nvCxnSpPr>
          <p:cNvPr id="15" name="Straight Arrow Connector 14">
            <a:extLst>
              <a:ext uri="{FF2B5EF4-FFF2-40B4-BE49-F238E27FC236}">
                <a16:creationId xmlns:a16="http://schemas.microsoft.com/office/drawing/2014/main" id="{9859B769-3190-9443-77A6-8748F782363F}"/>
              </a:ext>
            </a:extLst>
          </p:cNvPr>
          <p:cNvCxnSpPr/>
          <p:nvPr/>
        </p:nvCxnSpPr>
        <p:spPr>
          <a:xfrm>
            <a:off x="5047197" y="3188757"/>
            <a:ext cx="13620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5F0E0B9E-B446-C1F5-664E-B21CBB6C1D72}"/>
              </a:ext>
            </a:extLst>
          </p:cNvPr>
          <p:cNvPicPr>
            <a:picLocks noChangeAspect="1"/>
          </p:cNvPicPr>
          <p:nvPr/>
        </p:nvPicPr>
        <p:blipFill rotWithShape="1">
          <a:blip r:embed="rId2"/>
          <a:srcRect l="37188" t="24861" r="31718" b="8333"/>
          <a:stretch/>
        </p:blipFill>
        <p:spPr>
          <a:xfrm>
            <a:off x="464062" y="781034"/>
            <a:ext cx="4686300" cy="5663595"/>
          </a:xfrm>
          <a:prstGeom prst="rect">
            <a:avLst/>
          </a:prstGeom>
        </p:spPr>
      </p:pic>
      <p:sp>
        <p:nvSpPr>
          <p:cNvPr id="7" name="Rectangle 2">
            <a:extLst>
              <a:ext uri="{FF2B5EF4-FFF2-40B4-BE49-F238E27FC236}">
                <a16:creationId xmlns:a16="http://schemas.microsoft.com/office/drawing/2014/main" id="{36BE0EFB-807C-30DC-CAB1-454BC3F1F3DB}"/>
              </a:ext>
            </a:extLst>
          </p:cNvPr>
          <p:cNvSpPr>
            <a:spLocks noChangeArrowheads="1"/>
          </p:cNvSpPr>
          <p:nvPr/>
        </p:nvSpPr>
        <p:spPr bwMode="auto">
          <a:xfrm>
            <a:off x="6745673" y="1541531"/>
            <a:ext cx="482347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rPr>
              <a:t>X</a:t>
            </a:r>
            <a:r>
              <a:rPr kumimoji="0" lang="en-US" altLang="en-US" b="0" i="0" u="none" strike="noStrike" cap="none" normalizeH="0" baseline="0">
                <a:ln>
                  <a:noFill/>
                </a:ln>
                <a:solidFill>
                  <a:schemeClr val="tx1"/>
                </a:solidFill>
                <a:effectLst/>
              </a:rPr>
              <a:t>GBRegressor from xgboost, LGBMRegressor from lightgbm, and CatBoostRegressor from catboost are imported for building the regression models.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a:t>Logging for logging manual messgaes</a:t>
            </a:r>
            <a:endParaRPr kumimoji="0" lang="en-US" altLang="en-US" b="0" i="0" u="none" strike="noStrike" cap="none" normalizeH="0" baseline="0" dirty="0">
              <a:ln>
                <a:noFill/>
              </a:ln>
              <a:solidFill>
                <a:schemeClr val="tx1"/>
              </a:solidFill>
              <a:effectLst/>
            </a:endParaRPr>
          </a:p>
        </p:txBody>
      </p:sp>
      <p:sp>
        <p:nvSpPr>
          <p:cNvPr id="19" name="TextBox 18">
            <a:extLst>
              <a:ext uri="{FF2B5EF4-FFF2-40B4-BE49-F238E27FC236}">
                <a16:creationId xmlns:a16="http://schemas.microsoft.com/office/drawing/2014/main" id="{F0A70F6E-2BC8-AE43-33D2-A3EFEE86697C}"/>
              </a:ext>
            </a:extLst>
          </p:cNvPr>
          <p:cNvSpPr txBox="1"/>
          <p:nvPr/>
        </p:nvSpPr>
        <p:spPr>
          <a:xfrm>
            <a:off x="6578324" y="5179393"/>
            <a:ext cx="5446408" cy="923330"/>
          </a:xfrm>
          <a:prstGeom prst="rect">
            <a:avLst/>
          </a:prstGeom>
          <a:noFill/>
        </p:spPr>
        <p:txBody>
          <a:bodyPr wrap="square" rtlCol="0">
            <a:spAutoFit/>
          </a:bodyPr>
          <a:lstStyle/>
          <a:p>
            <a:r>
              <a:rPr lang="en-US"/>
              <a:t>GridSearchCV is instantiated with the model, parameter grid, 5-fold cross-validation (cv=5), and the scoring metric (neg_mean_squared_error).</a:t>
            </a:r>
            <a:endParaRPr lang="en-IN" dirty="0"/>
          </a:p>
        </p:txBody>
      </p:sp>
      <p:cxnSp>
        <p:nvCxnSpPr>
          <p:cNvPr id="20" name="Straight Arrow Connector 19">
            <a:extLst>
              <a:ext uri="{FF2B5EF4-FFF2-40B4-BE49-F238E27FC236}">
                <a16:creationId xmlns:a16="http://schemas.microsoft.com/office/drawing/2014/main" id="{D594D723-35D9-206C-2D21-478740512D57}"/>
              </a:ext>
            </a:extLst>
          </p:cNvPr>
          <p:cNvCxnSpPr/>
          <p:nvPr/>
        </p:nvCxnSpPr>
        <p:spPr>
          <a:xfrm>
            <a:off x="5047196" y="5573093"/>
            <a:ext cx="13620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4738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52C643-F1F8-26B2-F4CE-E84EDB4D88E5}"/>
              </a:ext>
            </a:extLst>
          </p:cNvPr>
          <p:cNvSpPr>
            <a:spLocks noGrp="1"/>
          </p:cNvSpPr>
          <p:nvPr>
            <p:ph type="title"/>
          </p:nvPr>
        </p:nvSpPr>
        <p:spPr>
          <a:xfrm>
            <a:off x="841248" y="256032"/>
            <a:ext cx="10506456" cy="1014984"/>
          </a:xfrm>
        </p:spPr>
        <p:txBody>
          <a:bodyPr vert="horz" lIns="91440" tIns="45720" rIns="91440" bIns="45720" rtlCol="0" anchor="b">
            <a:normAutofit/>
          </a:bodyPr>
          <a:lstStyle/>
          <a:p>
            <a:r>
              <a:rPr lang="en-US" kern="1200">
                <a:latin typeface="+mj-lt"/>
                <a:ea typeface="+mj-ea"/>
                <a:cs typeface="+mj-cs"/>
              </a:rPr>
              <a:t>Ensemble Methods for Modelling</a:t>
            </a:r>
          </a:p>
        </p:txBody>
      </p:sp>
      <p:sp>
        <p:nvSpPr>
          <p:cNvPr id="22" name="Rectangle 2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TextBox 13">
            <a:extLst>
              <a:ext uri="{FF2B5EF4-FFF2-40B4-BE49-F238E27FC236}">
                <a16:creationId xmlns:a16="http://schemas.microsoft.com/office/drawing/2014/main" id="{8102B08E-715D-2BCB-1C12-E54DA75EDF3C}"/>
              </a:ext>
            </a:extLst>
          </p:cNvPr>
          <p:cNvSpPr txBox="1"/>
          <p:nvPr/>
        </p:nvSpPr>
        <p:spPr>
          <a:xfrm>
            <a:off x="6497821" y="3408341"/>
            <a:ext cx="4655587" cy="809462"/>
          </a:xfrm>
          <a:prstGeom prst="rect">
            <a:avLst/>
          </a:prstGeom>
          <a:noFill/>
        </p:spPr>
        <p:txBody>
          <a:bodyPr wrap="square" rtlCol="0">
            <a:spAutoFit/>
          </a:bodyPr>
          <a:lstStyle/>
          <a:p>
            <a:pPr defTabSz="795528">
              <a:spcAft>
                <a:spcPts val="600"/>
              </a:spcAft>
            </a:pPr>
            <a:r>
              <a:rPr lang="en-US" sz="1566" kern="1200" dirty="0" err="1">
                <a:solidFill>
                  <a:schemeClr val="tx1"/>
                </a:solidFill>
                <a:latin typeface="+mn-lt"/>
                <a:ea typeface="+mn-ea"/>
                <a:cs typeface="+mn-cs"/>
              </a:rPr>
              <a:t>XGBoost</a:t>
            </a:r>
            <a:r>
              <a:rPr lang="en-US" sz="1566" kern="1200" dirty="0">
                <a:solidFill>
                  <a:schemeClr val="tx1"/>
                </a:solidFill>
                <a:latin typeface="+mn-lt"/>
                <a:ea typeface="+mn-ea"/>
                <a:cs typeface="+mn-cs"/>
              </a:rPr>
              <a:t> model gives the lowest MAE,MSE and highest R-Squared indicating the best fit with lowest errors amongst the models</a:t>
            </a:r>
            <a:endParaRPr lang="en-IN" dirty="0"/>
          </a:p>
        </p:txBody>
      </p:sp>
      <p:cxnSp>
        <p:nvCxnSpPr>
          <p:cNvPr id="15" name="Straight Arrow Connector 14">
            <a:extLst>
              <a:ext uri="{FF2B5EF4-FFF2-40B4-BE49-F238E27FC236}">
                <a16:creationId xmlns:a16="http://schemas.microsoft.com/office/drawing/2014/main" id="{9859B769-3190-9443-77A6-8748F782363F}"/>
              </a:ext>
            </a:extLst>
          </p:cNvPr>
          <p:cNvCxnSpPr/>
          <p:nvPr/>
        </p:nvCxnSpPr>
        <p:spPr>
          <a:xfrm>
            <a:off x="5095939" y="3793532"/>
            <a:ext cx="11941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0EA902E-4F8C-4863-CB1F-787C72F4923B}"/>
              </a:ext>
            </a:extLst>
          </p:cNvPr>
          <p:cNvPicPr>
            <a:picLocks noChangeAspect="1"/>
          </p:cNvPicPr>
          <p:nvPr/>
        </p:nvPicPr>
        <p:blipFill rotWithShape="1">
          <a:blip r:embed="rId2"/>
          <a:srcRect l="38594" t="44165" r="35312" b="46448"/>
          <a:stretch/>
        </p:blipFill>
        <p:spPr>
          <a:xfrm>
            <a:off x="1038592" y="1926266"/>
            <a:ext cx="4976809" cy="1238546"/>
          </a:xfrm>
          <a:prstGeom prst="rect">
            <a:avLst/>
          </a:prstGeom>
        </p:spPr>
      </p:pic>
      <p:pic>
        <p:nvPicPr>
          <p:cNvPr id="8" name="Picture 7">
            <a:extLst>
              <a:ext uri="{FF2B5EF4-FFF2-40B4-BE49-F238E27FC236}">
                <a16:creationId xmlns:a16="http://schemas.microsoft.com/office/drawing/2014/main" id="{E835D0F2-BE04-9FC3-CD90-C8F2D7845F88}"/>
              </a:ext>
            </a:extLst>
          </p:cNvPr>
          <p:cNvPicPr>
            <a:picLocks noChangeAspect="1"/>
          </p:cNvPicPr>
          <p:nvPr/>
        </p:nvPicPr>
        <p:blipFill rotWithShape="1">
          <a:blip r:embed="rId3"/>
          <a:srcRect l="33828" t="46497" r="31172" b="32903"/>
          <a:stretch/>
        </p:blipFill>
        <p:spPr>
          <a:xfrm>
            <a:off x="1070204" y="3384874"/>
            <a:ext cx="4774742" cy="2898916"/>
          </a:xfrm>
          <a:prstGeom prst="rect">
            <a:avLst/>
          </a:prstGeom>
        </p:spPr>
      </p:pic>
    </p:spTree>
    <p:extLst>
      <p:ext uri="{BB962C8B-B14F-4D97-AF65-F5344CB8AC3E}">
        <p14:creationId xmlns:p14="http://schemas.microsoft.com/office/powerpoint/2010/main" val="1904153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E33C1-ACC3-A05F-27E4-BAC208D2AEB3}"/>
              </a:ext>
            </a:extLst>
          </p:cNvPr>
          <p:cNvSpPr>
            <a:spLocks noGrp="1"/>
          </p:cNvSpPr>
          <p:nvPr>
            <p:ph type="title"/>
          </p:nvPr>
        </p:nvSpPr>
        <p:spPr/>
        <p:txBody>
          <a:bodyPr/>
          <a:lstStyle/>
          <a:p>
            <a:r>
              <a:rPr lang="en-US" dirty="0"/>
              <a:t>Methodology</a:t>
            </a:r>
            <a:endParaRPr lang="en-IN" dirty="0"/>
          </a:p>
        </p:txBody>
      </p:sp>
      <p:sp>
        <p:nvSpPr>
          <p:cNvPr id="3" name="Content Placeholder 2">
            <a:extLst>
              <a:ext uri="{FF2B5EF4-FFF2-40B4-BE49-F238E27FC236}">
                <a16:creationId xmlns:a16="http://schemas.microsoft.com/office/drawing/2014/main" id="{1839B702-9733-F48E-F996-C00767D9F8B9}"/>
              </a:ext>
            </a:extLst>
          </p:cNvPr>
          <p:cNvSpPr>
            <a:spLocks noGrp="1"/>
          </p:cNvSpPr>
          <p:nvPr>
            <p:ph idx="1"/>
          </p:nvPr>
        </p:nvSpPr>
        <p:spPr/>
        <p:txBody>
          <a:bodyPr>
            <a:normAutofit/>
          </a:bodyPr>
          <a:lstStyle/>
          <a:p>
            <a:pPr marL="0" indent="0">
              <a:buNone/>
            </a:pPr>
            <a:r>
              <a:rPr lang="en-US" sz="1800" dirty="0"/>
              <a:t>    Libraries used:</a:t>
            </a:r>
          </a:p>
          <a:p>
            <a:r>
              <a:rPr lang="en-US" sz="1800" b="0" i="0" dirty="0">
                <a:solidFill>
                  <a:srgbClr val="1F2328"/>
                </a:solidFill>
                <a:effectLst/>
              </a:rPr>
              <a:t>Pandas: Data manipulation library that provides data structures like </a:t>
            </a:r>
            <a:r>
              <a:rPr lang="en-US" sz="1800" b="0" i="0" dirty="0" err="1">
                <a:solidFill>
                  <a:srgbClr val="1F2328"/>
                </a:solidFill>
                <a:effectLst/>
              </a:rPr>
              <a:t>DataFrames</a:t>
            </a:r>
            <a:r>
              <a:rPr lang="en-US" sz="1800" b="0" i="0" dirty="0">
                <a:solidFill>
                  <a:srgbClr val="1F2328"/>
                </a:solidFill>
                <a:effectLst/>
              </a:rPr>
              <a:t> for easy handling and analysis of structured data. </a:t>
            </a:r>
          </a:p>
          <a:p>
            <a:r>
              <a:rPr lang="en-US" sz="1800" b="0" i="0" dirty="0">
                <a:solidFill>
                  <a:srgbClr val="1F2328"/>
                </a:solidFill>
                <a:effectLst/>
              </a:rPr>
              <a:t>NumPy: Fundamental library for numerical computing in Python, offering powerful array objects and mathematical functions for array operations. </a:t>
            </a:r>
          </a:p>
          <a:p>
            <a:r>
              <a:rPr lang="en-US" sz="1800" b="0" i="0" dirty="0">
                <a:solidFill>
                  <a:srgbClr val="1F2328"/>
                </a:solidFill>
                <a:effectLst/>
              </a:rPr>
              <a:t>Matplotlib: Comprehensive plotting library for creating static, interactive, and publication-quality visualizations in Python. </a:t>
            </a:r>
          </a:p>
          <a:p>
            <a:r>
              <a:rPr lang="en-US" sz="1800" b="0" i="0" dirty="0">
                <a:solidFill>
                  <a:srgbClr val="1F2328"/>
                </a:solidFill>
                <a:effectLst/>
              </a:rPr>
              <a:t>Seaborn: Statistical data visualization library that works well with Pandas and Matplotlib, offering high-level functions for creating informative statistical plots.</a:t>
            </a:r>
          </a:p>
          <a:p>
            <a:r>
              <a:rPr lang="en-US" sz="1800" b="0" i="0" dirty="0" err="1">
                <a:solidFill>
                  <a:srgbClr val="1F2328"/>
                </a:solidFill>
                <a:effectLst/>
              </a:rPr>
              <a:t>StandardScaler</a:t>
            </a:r>
            <a:r>
              <a:rPr lang="en-US" sz="1800" b="0" i="0" dirty="0">
                <a:solidFill>
                  <a:srgbClr val="1F2328"/>
                </a:solidFill>
                <a:effectLst/>
              </a:rPr>
              <a:t>: Was used to </a:t>
            </a:r>
            <a:r>
              <a:rPr lang="en-US" sz="1800" dirty="0"/>
              <a:t>standardizes features by removing the mean and scaling to unit variance</a:t>
            </a:r>
            <a:endParaRPr lang="en-US" sz="1800" b="0" i="0" dirty="0">
              <a:solidFill>
                <a:srgbClr val="1F2328"/>
              </a:solidFill>
              <a:effectLst/>
            </a:endParaRPr>
          </a:p>
          <a:p>
            <a:r>
              <a:rPr lang="en-US" sz="1800" dirty="0">
                <a:solidFill>
                  <a:srgbClr val="1F2328"/>
                </a:solidFill>
              </a:rPr>
              <a:t>The code was executed in Google </a:t>
            </a:r>
            <a:r>
              <a:rPr lang="en-US" sz="1800" dirty="0" err="1">
                <a:solidFill>
                  <a:srgbClr val="1F2328"/>
                </a:solidFill>
              </a:rPr>
              <a:t>Colab</a:t>
            </a:r>
            <a:r>
              <a:rPr lang="en-US" sz="1800" dirty="0">
                <a:solidFill>
                  <a:srgbClr val="1F2328"/>
                </a:solidFill>
              </a:rPr>
              <a:t> notebook.</a:t>
            </a:r>
            <a:endParaRPr lang="en-IN" sz="1800" dirty="0"/>
          </a:p>
        </p:txBody>
      </p:sp>
    </p:spTree>
    <p:extLst>
      <p:ext uri="{BB962C8B-B14F-4D97-AF65-F5344CB8AC3E}">
        <p14:creationId xmlns:p14="http://schemas.microsoft.com/office/powerpoint/2010/main" val="42095134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52C643-F1F8-26B2-F4CE-E84EDB4D88E5}"/>
              </a:ext>
            </a:extLst>
          </p:cNvPr>
          <p:cNvSpPr>
            <a:spLocks noGrp="1"/>
          </p:cNvSpPr>
          <p:nvPr>
            <p:ph type="title"/>
          </p:nvPr>
        </p:nvSpPr>
        <p:spPr>
          <a:xfrm>
            <a:off x="841248" y="334644"/>
            <a:ext cx="10509504" cy="1076914"/>
          </a:xfrm>
        </p:spPr>
        <p:txBody>
          <a:bodyPr vert="horz" lIns="91440" tIns="45720" rIns="91440" bIns="45720" rtlCol="0" anchor="ctr">
            <a:normAutofit/>
          </a:bodyPr>
          <a:lstStyle/>
          <a:p>
            <a:r>
              <a:rPr lang="en-US" sz="4000" kern="1200">
                <a:latin typeface="+mj-lt"/>
                <a:ea typeface="+mj-ea"/>
                <a:cs typeface="+mj-cs"/>
              </a:rPr>
              <a:t>Ensemble Methods for Modelling</a:t>
            </a:r>
          </a:p>
        </p:txBody>
      </p:sp>
      <p:sp>
        <p:nvSpPr>
          <p:cNvPr id="22" name="Rectangle 21">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8102B08E-715D-2BCB-1C12-E54DA75EDF3C}"/>
              </a:ext>
            </a:extLst>
          </p:cNvPr>
          <p:cNvSpPr txBox="1"/>
          <p:nvPr/>
        </p:nvSpPr>
        <p:spPr>
          <a:xfrm>
            <a:off x="6320120" y="3286527"/>
            <a:ext cx="4179567" cy="740587"/>
          </a:xfrm>
          <a:prstGeom prst="rect">
            <a:avLst/>
          </a:prstGeom>
          <a:noFill/>
        </p:spPr>
        <p:txBody>
          <a:bodyPr wrap="square" rtlCol="0">
            <a:spAutoFit/>
          </a:bodyPr>
          <a:lstStyle/>
          <a:p>
            <a:pPr defTabSz="713232">
              <a:spcAft>
                <a:spcPts val="600"/>
              </a:spcAft>
            </a:pPr>
            <a:r>
              <a:rPr lang="en-US" sz="1404" kern="1200">
                <a:solidFill>
                  <a:schemeClr val="tx1"/>
                </a:solidFill>
                <a:latin typeface="+mn-lt"/>
                <a:ea typeface="+mn-ea"/>
                <a:cs typeface="+mn-cs"/>
              </a:rPr>
              <a:t>Feature Importance for </a:t>
            </a:r>
            <a:r>
              <a:rPr lang="en-US" sz="1404" kern="1200" err="1">
                <a:solidFill>
                  <a:schemeClr val="tx1"/>
                </a:solidFill>
                <a:latin typeface="+mn-lt"/>
                <a:ea typeface="+mn-ea"/>
                <a:cs typeface="+mn-cs"/>
              </a:rPr>
              <a:t>XGBoost</a:t>
            </a:r>
            <a:r>
              <a:rPr lang="en-US" sz="1404" kern="1200">
                <a:solidFill>
                  <a:schemeClr val="tx1"/>
                </a:solidFill>
                <a:latin typeface="+mn-lt"/>
                <a:ea typeface="+mn-ea"/>
                <a:cs typeface="+mn-cs"/>
              </a:rPr>
              <a:t> model </a:t>
            </a:r>
            <a:r>
              <a:rPr lang="en-US" sz="1404" kern="1200" err="1">
                <a:solidFill>
                  <a:schemeClr val="tx1"/>
                </a:solidFill>
                <a:latin typeface="+mn-lt"/>
                <a:ea typeface="+mn-ea"/>
                <a:cs typeface="+mn-cs"/>
              </a:rPr>
              <a:t>barplot</a:t>
            </a:r>
            <a:r>
              <a:rPr lang="en-US" sz="1404" kern="1200">
                <a:solidFill>
                  <a:schemeClr val="tx1"/>
                </a:solidFill>
                <a:latin typeface="+mn-lt"/>
                <a:ea typeface="+mn-ea"/>
                <a:cs typeface="+mn-cs"/>
              </a:rPr>
              <a:t> made indicating that Model and RAM are the most important features</a:t>
            </a:r>
            <a:endParaRPr lang="en-IN"/>
          </a:p>
        </p:txBody>
      </p:sp>
      <p:cxnSp>
        <p:nvCxnSpPr>
          <p:cNvPr id="15" name="Straight Arrow Connector 14">
            <a:extLst>
              <a:ext uri="{FF2B5EF4-FFF2-40B4-BE49-F238E27FC236}">
                <a16:creationId xmlns:a16="http://schemas.microsoft.com/office/drawing/2014/main" id="{9859B769-3190-9443-77A6-8748F782363F}"/>
              </a:ext>
            </a:extLst>
          </p:cNvPr>
          <p:cNvCxnSpPr/>
          <p:nvPr/>
        </p:nvCxnSpPr>
        <p:spPr>
          <a:xfrm>
            <a:off x="5061577" y="3632333"/>
            <a:ext cx="10720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8BA27C8-A774-4BB3-7BD2-DF2AF1AC93E6}"/>
              </a:ext>
            </a:extLst>
          </p:cNvPr>
          <p:cNvPicPr>
            <a:picLocks noChangeAspect="1"/>
          </p:cNvPicPr>
          <p:nvPr/>
        </p:nvPicPr>
        <p:blipFill rotWithShape="1">
          <a:blip r:embed="rId2"/>
          <a:srcRect l="37030" t="25001" r="23673" b="7083"/>
          <a:stretch/>
        </p:blipFill>
        <p:spPr>
          <a:xfrm>
            <a:off x="396241" y="1737360"/>
            <a:ext cx="5057694" cy="4866640"/>
          </a:xfrm>
          <a:prstGeom prst="rect">
            <a:avLst/>
          </a:prstGeom>
        </p:spPr>
      </p:pic>
    </p:spTree>
    <p:extLst>
      <p:ext uri="{BB962C8B-B14F-4D97-AF65-F5344CB8AC3E}">
        <p14:creationId xmlns:p14="http://schemas.microsoft.com/office/powerpoint/2010/main" val="22431475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17813B-7EDA-D98B-A97E-A5A0B370E479}"/>
              </a:ext>
            </a:extLst>
          </p:cNvPr>
          <p:cNvSpPr>
            <a:spLocks noGrp="1"/>
          </p:cNvSpPr>
          <p:nvPr>
            <p:ph type="title"/>
          </p:nvPr>
        </p:nvSpPr>
        <p:spPr>
          <a:xfrm>
            <a:off x="841248" y="334644"/>
            <a:ext cx="10509504" cy="1076914"/>
          </a:xfrm>
        </p:spPr>
        <p:txBody>
          <a:bodyPr anchor="ctr">
            <a:normAutofit/>
          </a:bodyPr>
          <a:lstStyle/>
          <a:p>
            <a:r>
              <a:rPr lang="en-US" sz="4000"/>
              <a:t>Modelling results</a:t>
            </a:r>
            <a:endParaRPr lang="en-IN" sz="4000"/>
          </a:p>
        </p:txBody>
      </p:sp>
      <p:sp>
        <p:nvSpPr>
          <p:cNvPr id="20" name="Rectangle 19">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3" name="TextBox 6">
            <a:extLst>
              <a:ext uri="{FF2B5EF4-FFF2-40B4-BE49-F238E27FC236}">
                <a16:creationId xmlns:a16="http://schemas.microsoft.com/office/drawing/2014/main" id="{8075E9E3-82D9-DFF7-37BB-3AF65CF9D390}"/>
              </a:ext>
            </a:extLst>
          </p:cNvPr>
          <p:cNvGraphicFramePr/>
          <p:nvPr>
            <p:extLst>
              <p:ext uri="{D42A27DB-BD31-4B8C-83A1-F6EECF244321}">
                <p14:modId xmlns:p14="http://schemas.microsoft.com/office/powerpoint/2010/main" val="2600522458"/>
              </p:ext>
            </p:extLst>
          </p:nvPr>
        </p:nvGraphicFramePr>
        <p:xfrm>
          <a:off x="838200" y="1737360"/>
          <a:ext cx="10506456" cy="4535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87121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1" name="Rectangle 206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B7C158-A70C-02B3-6F06-134E514DD10C}"/>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a:solidFill>
                  <a:schemeClr val="tx1"/>
                </a:solidFill>
                <a:latin typeface="+mj-lt"/>
                <a:ea typeface="+mj-ea"/>
                <a:cs typeface="+mj-cs"/>
              </a:rPr>
              <a:t>Conclusion</a:t>
            </a:r>
          </a:p>
        </p:txBody>
      </p:sp>
      <p:sp>
        <p:nvSpPr>
          <p:cNvPr id="206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7E28E12-4F11-7045-3271-FF8AEAAF00CF}"/>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endParaRPr lang="en-US" sz="1700"/>
          </a:p>
          <a:p>
            <a:pPr indent="-228600">
              <a:lnSpc>
                <a:spcPct val="90000"/>
              </a:lnSpc>
              <a:spcAft>
                <a:spcPts val="600"/>
              </a:spcAft>
              <a:buFont typeface="Arial" panose="020B0604020202020204" pitchFamily="34" charset="0"/>
              <a:buChar char="•"/>
            </a:pPr>
            <a:r>
              <a:rPr lang="en-US" sz="1700"/>
              <a:t>-Both plots suggest that as the price of the product increases, both memory size and RAM tend to increase.</a:t>
            </a:r>
          </a:p>
          <a:p>
            <a:pPr indent="-228600">
              <a:lnSpc>
                <a:spcPct val="90000"/>
              </a:lnSpc>
              <a:spcAft>
                <a:spcPts val="600"/>
              </a:spcAft>
              <a:buFont typeface="Arial" panose="020B0604020202020204" pitchFamily="34" charset="0"/>
              <a:buChar char="•"/>
            </a:pPr>
            <a:r>
              <a:rPr lang="en-US" sz="1700"/>
              <a:t>-The confidence intervals suggest that there is some variability in the data, but the overall trend remains positive.</a:t>
            </a:r>
          </a:p>
          <a:p>
            <a:pPr indent="-228600">
              <a:lnSpc>
                <a:spcPct val="90000"/>
              </a:lnSpc>
              <a:spcAft>
                <a:spcPts val="600"/>
              </a:spcAft>
              <a:buFont typeface="Arial" panose="020B0604020202020204" pitchFamily="34" charset="0"/>
              <a:buChar char="•"/>
            </a:pPr>
            <a:r>
              <a:rPr lang="en-US" sz="1700"/>
              <a:t>-The positive correlation implies that higher-priced products generally come with larger memory and more RAM.</a:t>
            </a:r>
          </a:p>
        </p:txBody>
      </p:sp>
      <p:pic>
        <p:nvPicPr>
          <p:cNvPr id="2056" name="Picture 8">
            <a:extLst>
              <a:ext uri="{FF2B5EF4-FFF2-40B4-BE49-F238E27FC236}">
                <a16:creationId xmlns:a16="http://schemas.microsoft.com/office/drawing/2014/main" id="{77E4C293-4D25-FDD2-1496-B1244BEF11E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654296" y="1961959"/>
            <a:ext cx="6903720" cy="2934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48681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96E803-575D-2A77-D368-27CA9CF463CD}"/>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a:solidFill>
                  <a:schemeClr val="tx1"/>
                </a:solidFill>
                <a:latin typeface="+mj-lt"/>
                <a:ea typeface="+mj-ea"/>
                <a:cs typeface="+mj-cs"/>
              </a:rPr>
              <a:t>Conclusion</a:t>
            </a:r>
          </a:p>
        </p:txBody>
      </p:sp>
      <p:sp>
        <p:nvSpPr>
          <p:cNvPr id="512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33D8DD0-2BE2-E001-563F-B8620A38DDD7}"/>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700"/>
              <a:t>-There is a general trend that higher camera specifications (both rear and front) are associated with higher prizes.</a:t>
            </a:r>
          </a:p>
          <a:p>
            <a:pPr indent="-228600">
              <a:lnSpc>
                <a:spcPct val="90000"/>
              </a:lnSpc>
              <a:spcAft>
                <a:spcPts val="600"/>
              </a:spcAft>
              <a:buFont typeface="Arial" panose="020B0604020202020204" pitchFamily="34" charset="0"/>
              <a:buChar char="•"/>
            </a:pPr>
            <a:r>
              <a:rPr lang="en-US" sz="1700"/>
              <a:t>-The data has outliers, especially in the camera specifications.</a:t>
            </a:r>
          </a:p>
          <a:p>
            <a:pPr indent="-228600">
              <a:lnSpc>
                <a:spcPct val="90000"/>
              </a:lnSpc>
              <a:spcAft>
                <a:spcPts val="600"/>
              </a:spcAft>
              <a:buFont typeface="Arial" panose="020B0604020202020204" pitchFamily="34" charset="0"/>
              <a:buChar char="•"/>
            </a:pPr>
            <a:r>
              <a:rPr lang="en-US" sz="1700"/>
              <a:t>-The distribution of prizes is heavily skewed towards lower values, suggesting most products are priced lower, with a few high-end products priced significantly higher.</a:t>
            </a:r>
          </a:p>
        </p:txBody>
      </p:sp>
      <p:pic>
        <p:nvPicPr>
          <p:cNvPr id="5122" name="Picture 2">
            <a:extLst>
              <a:ext uri="{FF2B5EF4-FFF2-40B4-BE49-F238E27FC236}">
                <a16:creationId xmlns:a16="http://schemas.microsoft.com/office/drawing/2014/main" id="{044271B9-DEE2-9338-F8EE-986FB7C27B1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317236" y="640080"/>
            <a:ext cx="5577840" cy="557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4231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250C9D-146F-DED8-8A7D-FED7E7B3DFB9}"/>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a:solidFill>
                  <a:schemeClr val="tx1"/>
                </a:solidFill>
                <a:latin typeface="+mj-lt"/>
                <a:ea typeface="+mj-ea"/>
                <a:cs typeface="+mj-cs"/>
              </a:rPr>
              <a:t>Conclusion</a:t>
            </a:r>
          </a:p>
        </p:txBody>
      </p:sp>
      <p:sp>
        <p:nvSpPr>
          <p:cNvPr id="615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BB98B4C-14A6-EDC2-4E50-F4C18F5F979E}"/>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a:t>-The plot effectively shows that both memory and RAM increase with the prize, but memory has a more stable upward trend while RAM values are more variable.</a:t>
            </a:r>
          </a:p>
          <a:p>
            <a:pPr indent="-228600">
              <a:lnSpc>
                <a:spcPct val="90000"/>
              </a:lnSpc>
              <a:spcAft>
                <a:spcPts val="600"/>
              </a:spcAft>
              <a:buFont typeface="Arial" panose="020B0604020202020204" pitchFamily="34" charset="0"/>
              <a:buChar char="•"/>
            </a:pPr>
            <a:r>
              <a:rPr lang="en-US" sz="2000"/>
              <a:t>-Understanding these trends can help in analyzing how prize impacts the specifications of products, particularly in terms of memory and RAM.</a:t>
            </a:r>
          </a:p>
        </p:txBody>
      </p:sp>
      <p:pic>
        <p:nvPicPr>
          <p:cNvPr id="6146" name="Picture 2">
            <a:extLst>
              <a:ext uri="{FF2B5EF4-FFF2-40B4-BE49-F238E27FC236}">
                <a16:creationId xmlns:a16="http://schemas.microsoft.com/office/drawing/2014/main" id="{503FF0C1-F6BE-41D7-F0D8-65C0199A7BE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654296" y="1521847"/>
            <a:ext cx="6903720" cy="3814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33487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5" name="Rectangle 6154">
            <a:extLst>
              <a:ext uri="{FF2B5EF4-FFF2-40B4-BE49-F238E27FC236}">
                <a16:creationId xmlns:a16="http://schemas.microsoft.com/office/drawing/2014/main" id="{6ECA6DCB-B7E1-40A9-9524-540C6DA40B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DE1A89-C176-9568-D40F-5AA22253931C}"/>
              </a:ext>
            </a:extLst>
          </p:cNvPr>
          <p:cNvSpPr>
            <a:spLocks noGrp="1"/>
          </p:cNvSpPr>
          <p:nvPr>
            <p:ph type="title"/>
          </p:nvPr>
        </p:nvSpPr>
        <p:spPr>
          <a:xfrm>
            <a:off x="589560" y="856180"/>
            <a:ext cx="5279408" cy="1128068"/>
          </a:xfrm>
        </p:spPr>
        <p:txBody>
          <a:bodyPr vert="horz" lIns="91440" tIns="45720" rIns="91440" bIns="45720" rtlCol="0" anchor="ctr">
            <a:normAutofit/>
          </a:bodyPr>
          <a:lstStyle/>
          <a:p>
            <a:r>
              <a:rPr lang="en-US" sz="4000" kern="1200">
                <a:solidFill>
                  <a:schemeClr val="tx1"/>
                </a:solidFill>
                <a:latin typeface="+mj-lt"/>
                <a:ea typeface="+mj-ea"/>
                <a:cs typeface="+mj-cs"/>
              </a:rPr>
              <a:t>Modelling Results</a:t>
            </a:r>
          </a:p>
        </p:txBody>
      </p:sp>
      <p:grpSp>
        <p:nvGrpSpPr>
          <p:cNvPr id="6157" name="Group 6156">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6158" name="Rectangle 615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9" name="Rectangle 615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61" name="Rectangle 6160">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5BA2912-14BE-FD0B-96CC-97D910335911}"/>
              </a:ext>
            </a:extLst>
          </p:cNvPr>
          <p:cNvSpPr txBox="1"/>
          <p:nvPr/>
        </p:nvSpPr>
        <p:spPr>
          <a:xfrm>
            <a:off x="590719" y="2330505"/>
            <a:ext cx="5278066" cy="3979585"/>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000" dirty="0"/>
              <a:t>Uniform distribution of residuals around zero indicates balanced errors across predicted values, ensuring the model isn't consistently over- or under-predicting. </a:t>
            </a:r>
          </a:p>
          <a:p>
            <a:pPr marL="285750" indent="-228600">
              <a:lnSpc>
                <a:spcPct val="90000"/>
              </a:lnSpc>
              <a:spcAft>
                <a:spcPts val="600"/>
              </a:spcAft>
              <a:buFont typeface="Arial" panose="020B0604020202020204" pitchFamily="34" charset="0"/>
              <a:buChar char="•"/>
            </a:pPr>
            <a:r>
              <a:rPr lang="en-US" sz="2000" dirty="0"/>
              <a:t>Even spread of residuals reflects a well-fitted model, capturing data patterns effectively and providing reliable predictions.</a:t>
            </a:r>
          </a:p>
        </p:txBody>
      </p:sp>
      <p:sp>
        <p:nvSpPr>
          <p:cNvPr id="6163" name="Rectangle 6162">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5" name="Rectangle 616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7" name="Rectangle 6166">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0A4B5CE-2BB9-C988-CB56-7B0A77ADA281}"/>
              </a:ext>
            </a:extLst>
          </p:cNvPr>
          <p:cNvPicPr>
            <a:picLocks noChangeAspect="1"/>
          </p:cNvPicPr>
          <p:nvPr/>
        </p:nvPicPr>
        <p:blipFill rotWithShape="1">
          <a:blip r:embed="rId2"/>
          <a:srcRect l="40500" t="38074" r="33000" b="10963"/>
          <a:stretch/>
        </p:blipFill>
        <p:spPr>
          <a:xfrm>
            <a:off x="6849504" y="428934"/>
            <a:ext cx="4975066" cy="6000132"/>
          </a:xfrm>
          <a:prstGeom prst="rect">
            <a:avLst/>
          </a:prstGeom>
        </p:spPr>
      </p:pic>
    </p:spTree>
    <p:extLst>
      <p:ext uri="{BB962C8B-B14F-4D97-AF65-F5344CB8AC3E}">
        <p14:creationId xmlns:p14="http://schemas.microsoft.com/office/powerpoint/2010/main" val="15471010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1" name="Group 10">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12" name="Rectangle 11">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5" name="Freeform: Shape 14">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7" name="Rectangle 16">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62E584BD-56AD-BBDA-236E-0852C1E0C7BB}"/>
              </a:ext>
            </a:extLst>
          </p:cNvPr>
          <p:cNvGraphicFramePr>
            <a:graphicFrameLocks noGrp="1"/>
          </p:cNvGraphicFramePr>
          <p:nvPr>
            <p:ph idx="1"/>
            <p:extLst>
              <p:ext uri="{D42A27DB-BD31-4B8C-83A1-F6EECF244321}">
                <p14:modId xmlns:p14="http://schemas.microsoft.com/office/powerpoint/2010/main" val="638124148"/>
              </p:ext>
            </p:extLst>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6039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6C7A36-DE0A-111B-89C7-94703B44C81C}"/>
              </a:ext>
            </a:extLst>
          </p:cNvPr>
          <p:cNvSpPr>
            <a:spLocks noGrp="1"/>
          </p:cNvSpPr>
          <p:nvPr>
            <p:ph type="title"/>
          </p:nvPr>
        </p:nvSpPr>
        <p:spPr>
          <a:xfrm>
            <a:off x="841248" y="334644"/>
            <a:ext cx="10509504" cy="1076914"/>
          </a:xfrm>
        </p:spPr>
        <p:txBody>
          <a:bodyPr anchor="ctr">
            <a:normAutofit/>
          </a:bodyPr>
          <a:lstStyle/>
          <a:p>
            <a:r>
              <a:rPr lang="en-US" sz="4000" dirty="0"/>
              <a:t>Solution</a:t>
            </a:r>
            <a:endParaRPr lang="en-IN" sz="4000" dirty="0"/>
          </a:p>
        </p:txBody>
      </p:sp>
      <p:sp>
        <p:nvSpPr>
          <p:cNvPr id="17" name="Rectangle 16">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34097490-9B72-949F-3150-1124A9886567}"/>
              </a:ext>
            </a:extLst>
          </p:cNvPr>
          <p:cNvSpPr txBox="1"/>
          <p:nvPr/>
        </p:nvSpPr>
        <p:spPr>
          <a:xfrm>
            <a:off x="6419718" y="1925385"/>
            <a:ext cx="4308084" cy="1771319"/>
          </a:xfrm>
          <a:prstGeom prst="rect">
            <a:avLst/>
          </a:prstGeom>
          <a:noFill/>
        </p:spPr>
        <p:txBody>
          <a:bodyPr wrap="square" rtlCol="0">
            <a:spAutoFit/>
          </a:bodyPr>
          <a:lstStyle/>
          <a:p>
            <a:pPr defTabSz="905256">
              <a:spcAft>
                <a:spcPts val="600"/>
              </a:spcAft>
            </a:pPr>
            <a:r>
              <a:rPr lang="en-US" sz="1782" kern="1200" dirty="0">
                <a:solidFill>
                  <a:schemeClr val="tx1"/>
                </a:solidFill>
                <a:latin typeface="+mn-lt"/>
                <a:ea typeface="+mn-ea"/>
                <a:cs typeface="+mn-cs"/>
              </a:rPr>
              <a:t>Importing the libraries</a:t>
            </a:r>
          </a:p>
          <a:p>
            <a:pPr defTabSz="905256">
              <a:spcAft>
                <a:spcPts val="600"/>
              </a:spcAft>
            </a:pPr>
            <a:endParaRPr lang="en-US" sz="1782" kern="1200" dirty="0">
              <a:solidFill>
                <a:schemeClr val="tx1"/>
              </a:solidFill>
              <a:latin typeface="+mn-lt"/>
              <a:ea typeface="+mn-ea"/>
              <a:cs typeface="+mn-cs"/>
            </a:endParaRPr>
          </a:p>
          <a:p>
            <a:pPr defTabSz="905256">
              <a:spcAft>
                <a:spcPts val="600"/>
              </a:spcAft>
            </a:pPr>
            <a:endParaRPr lang="en-US" sz="1782" dirty="0"/>
          </a:p>
          <a:p>
            <a:pPr defTabSz="905256">
              <a:spcAft>
                <a:spcPts val="600"/>
              </a:spcAft>
            </a:pPr>
            <a:r>
              <a:rPr lang="en-US" sz="1782" kern="1200" dirty="0">
                <a:solidFill>
                  <a:schemeClr val="tx1"/>
                </a:solidFill>
                <a:latin typeface="+mn-lt"/>
                <a:ea typeface="+mn-ea"/>
                <a:cs typeface="+mn-cs"/>
              </a:rPr>
              <a:t>To read the csv file</a:t>
            </a:r>
          </a:p>
          <a:p>
            <a:pPr defTabSz="905256">
              <a:spcAft>
                <a:spcPts val="600"/>
              </a:spcAft>
            </a:pPr>
            <a:r>
              <a:rPr lang="en-US" sz="1782" kern="1200" dirty="0">
                <a:solidFill>
                  <a:schemeClr val="tx1"/>
                </a:solidFill>
                <a:latin typeface="+mn-lt"/>
                <a:ea typeface="+mn-ea"/>
                <a:cs typeface="+mn-cs"/>
              </a:rPr>
              <a:t>To check dimension of the dataset</a:t>
            </a:r>
            <a:endParaRPr lang="en-IN" dirty="0"/>
          </a:p>
        </p:txBody>
      </p:sp>
      <p:sp>
        <p:nvSpPr>
          <p:cNvPr id="10" name="TextBox 9">
            <a:extLst>
              <a:ext uri="{FF2B5EF4-FFF2-40B4-BE49-F238E27FC236}">
                <a16:creationId xmlns:a16="http://schemas.microsoft.com/office/drawing/2014/main" id="{D75DB9DF-9BC4-FAF0-9F70-7853165DB679}"/>
              </a:ext>
            </a:extLst>
          </p:cNvPr>
          <p:cNvSpPr txBox="1"/>
          <p:nvPr/>
        </p:nvSpPr>
        <p:spPr>
          <a:xfrm>
            <a:off x="6419718" y="4634940"/>
            <a:ext cx="4620003" cy="1420132"/>
          </a:xfrm>
          <a:prstGeom prst="rect">
            <a:avLst/>
          </a:prstGeom>
          <a:noFill/>
        </p:spPr>
        <p:txBody>
          <a:bodyPr wrap="square" rtlCol="0">
            <a:spAutoFit/>
          </a:bodyPr>
          <a:lstStyle/>
          <a:p>
            <a:pPr defTabSz="905256">
              <a:spcAft>
                <a:spcPts val="600"/>
              </a:spcAft>
            </a:pPr>
            <a:r>
              <a:rPr lang="en-US" sz="1782" kern="1200" dirty="0">
                <a:solidFill>
                  <a:schemeClr val="tx1"/>
                </a:solidFill>
                <a:latin typeface="+mn-lt"/>
                <a:ea typeface="+mn-ea"/>
                <a:cs typeface="+mn-cs"/>
              </a:rPr>
              <a:t>To check the first 5 rows</a:t>
            </a:r>
          </a:p>
          <a:p>
            <a:pPr defTabSz="905256">
              <a:spcAft>
                <a:spcPts val="600"/>
              </a:spcAft>
            </a:pPr>
            <a:endParaRPr lang="en-US" sz="1782" kern="1200" dirty="0">
              <a:solidFill>
                <a:schemeClr val="tx1"/>
              </a:solidFill>
              <a:latin typeface="+mn-lt"/>
              <a:ea typeface="+mn-ea"/>
              <a:cs typeface="+mn-cs"/>
            </a:endParaRPr>
          </a:p>
          <a:p>
            <a:pPr defTabSz="905256">
              <a:spcAft>
                <a:spcPts val="600"/>
              </a:spcAft>
            </a:pPr>
            <a:r>
              <a:rPr lang="en-US" sz="1782" kern="1200" dirty="0">
                <a:solidFill>
                  <a:schemeClr val="tx1"/>
                </a:solidFill>
                <a:latin typeface="+mn-lt"/>
                <a:ea typeface="+mn-ea"/>
                <a:cs typeface="+mn-cs"/>
              </a:rPr>
              <a:t>To </a:t>
            </a:r>
            <a:r>
              <a:rPr lang="en-US" sz="1782" dirty="0"/>
              <a:t>check</a:t>
            </a:r>
            <a:r>
              <a:rPr lang="en-US" sz="1782" kern="1200" dirty="0">
                <a:solidFill>
                  <a:schemeClr val="tx1"/>
                </a:solidFill>
                <a:latin typeface="+mn-lt"/>
                <a:ea typeface="+mn-ea"/>
                <a:cs typeface="+mn-cs"/>
              </a:rPr>
              <a:t> the data info</a:t>
            </a:r>
          </a:p>
          <a:p>
            <a:pPr defTabSz="905256">
              <a:spcAft>
                <a:spcPts val="600"/>
              </a:spcAft>
            </a:pPr>
            <a:r>
              <a:rPr lang="en-US" sz="1782" kern="1200" dirty="0">
                <a:solidFill>
                  <a:schemeClr val="tx1"/>
                </a:solidFill>
                <a:latin typeface="+mn-lt"/>
                <a:ea typeface="+mn-ea"/>
                <a:cs typeface="+mn-cs"/>
              </a:rPr>
              <a:t>To get data null values</a:t>
            </a:r>
            <a:endParaRPr lang="en-IN" dirty="0"/>
          </a:p>
        </p:txBody>
      </p:sp>
      <p:cxnSp>
        <p:nvCxnSpPr>
          <p:cNvPr id="12" name="Straight Arrow Connector 11">
            <a:extLst>
              <a:ext uri="{FF2B5EF4-FFF2-40B4-BE49-F238E27FC236}">
                <a16:creationId xmlns:a16="http://schemas.microsoft.com/office/drawing/2014/main" id="{F1D3D48B-0BB2-30DD-FAAE-061538F4DD20}"/>
              </a:ext>
            </a:extLst>
          </p:cNvPr>
          <p:cNvCxnSpPr/>
          <p:nvPr/>
        </p:nvCxnSpPr>
        <p:spPr>
          <a:xfrm>
            <a:off x="4043680" y="2282861"/>
            <a:ext cx="21642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1E314D2-C5FE-B9ED-0D0B-D20AFEF8D350}"/>
              </a:ext>
            </a:extLst>
          </p:cNvPr>
          <p:cNvCxnSpPr/>
          <p:nvPr/>
        </p:nvCxnSpPr>
        <p:spPr>
          <a:xfrm>
            <a:off x="4255458" y="3111627"/>
            <a:ext cx="21642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8A18020-6009-DC39-6481-AD1D33357378}"/>
              </a:ext>
            </a:extLst>
          </p:cNvPr>
          <p:cNvCxnSpPr/>
          <p:nvPr/>
        </p:nvCxnSpPr>
        <p:spPr>
          <a:xfrm>
            <a:off x="4110355" y="3503626"/>
            <a:ext cx="21642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A6CAA93-87AD-4000-3F4E-763295BDC923}"/>
              </a:ext>
            </a:extLst>
          </p:cNvPr>
          <p:cNvCxnSpPr/>
          <p:nvPr/>
        </p:nvCxnSpPr>
        <p:spPr>
          <a:xfrm>
            <a:off x="4110355" y="4942244"/>
            <a:ext cx="21642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947B88D-2C16-D9E0-5199-08A676CCBCD4}"/>
              </a:ext>
            </a:extLst>
          </p:cNvPr>
          <p:cNvCxnSpPr/>
          <p:nvPr/>
        </p:nvCxnSpPr>
        <p:spPr>
          <a:xfrm>
            <a:off x="4110355" y="5542857"/>
            <a:ext cx="21642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4DEF38C-1675-5252-D123-170D302FB608}"/>
              </a:ext>
            </a:extLst>
          </p:cNvPr>
          <p:cNvCxnSpPr/>
          <p:nvPr/>
        </p:nvCxnSpPr>
        <p:spPr>
          <a:xfrm>
            <a:off x="4110355" y="5838132"/>
            <a:ext cx="21642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E945DA8-666E-788C-B20A-3C19BD5D8EC0}"/>
              </a:ext>
            </a:extLst>
          </p:cNvPr>
          <p:cNvPicPr>
            <a:picLocks noChangeAspect="1"/>
          </p:cNvPicPr>
          <p:nvPr/>
        </p:nvPicPr>
        <p:blipFill rotWithShape="1">
          <a:blip r:embed="rId2"/>
          <a:srcRect l="28516" t="32242" r="29063" b="13553"/>
          <a:stretch/>
        </p:blipFill>
        <p:spPr>
          <a:xfrm>
            <a:off x="305363" y="1869399"/>
            <a:ext cx="5172075" cy="3268454"/>
          </a:xfrm>
          <a:prstGeom prst="rect">
            <a:avLst/>
          </a:prstGeom>
        </p:spPr>
      </p:pic>
      <p:pic>
        <p:nvPicPr>
          <p:cNvPr id="7" name="Picture 6">
            <a:extLst>
              <a:ext uri="{FF2B5EF4-FFF2-40B4-BE49-F238E27FC236}">
                <a16:creationId xmlns:a16="http://schemas.microsoft.com/office/drawing/2014/main" id="{B7552505-04C0-AD51-B42C-48B807462089}"/>
              </a:ext>
            </a:extLst>
          </p:cNvPr>
          <p:cNvPicPr>
            <a:picLocks noChangeAspect="1"/>
          </p:cNvPicPr>
          <p:nvPr/>
        </p:nvPicPr>
        <p:blipFill rotWithShape="1">
          <a:blip r:embed="rId3"/>
          <a:srcRect l="30078" t="32416" r="37188" b="61175"/>
          <a:stretch/>
        </p:blipFill>
        <p:spPr>
          <a:xfrm>
            <a:off x="704850" y="5219283"/>
            <a:ext cx="3990976" cy="439547"/>
          </a:xfrm>
          <a:prstGeom prst="rect">
            <a:avLst/>
          </a:prstGeom>
        </p:spPr>
      </p:pic>
      <p:pic>
        <p:nvPicPr>
          <p:cNvPr id="13" name="Picture 12">
            <a:extLst>
              <a:ext uri="{FF2B5EF4-FFF2-40B4-BE49-F238E27FC236}">
                <a16:creationId xmlns:a16="http://schemas.microsoft.com/office/drawing/2014/main" id="{A6F6A7D4-C3F3-AC3E-C25D-B1D178CF725E}"/>
              </a:ext>
            </a:extLst>
          </p:cNvPr>
          <p:cNvPicPr>
            <a:picLocks noChangeAspect="1"/>
          </p:cNvPicPr>
          <p:nvPr/>
        </p:nvPicPr>
        <p:blipFill rotWithShape="1">
          <a:blip r:embed="rId4"/>
          <a:srcRect l="29297" t="58673" r="49082" b="34811"/>
          <a:stretch/>
        </p:blipFill>
        <p:spPr>
          <a:xfrm>
            <a:off x="478544" y="5658830"/>
            <a:ext cx="2636065" cy="446896"/>
          </a:xfrm>
          <a:prstGeom prst="rect">
            <a:avLst/>
          </a:prstGeom>
        </p:spPr>
      </p:pic>
    </p:spTree>
    <p:extLst>
      <p:ext uri="{BB962C8B-B14F-4D97-AF65-F5344CB8AC3E}">
        <p14:creationId xmlns:p14="http://schemas.microsoft.com/office/powerpoint/2010/main" val="1856340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5712DCB-9ADD-D124-9628-B60D81FB1BD8}"/>
              </a:ext>
            </a:extLst>
          </p:cNvPr>
          <p:cNvSpPr>
            <a:spLocks noGrp="1"/>
          </p:cNvSpPr>
          <p:nvPr>
            <p:ph type="title"/>
          </p:nvPr>
        </p:nvSpPr>
        <p:spPr>
          <a:xfrm>
            <a:off x="841248" y="334644"/>
            <a:ext cx="10509504" cy="1076914"/>
          </a:xfrm>
        </p:spPr>
        <p:txBody>
          <a:bodyPr anchor="ctr">
            <a:normAutofit/>
          </a:bodyPr>
          <a:lstStyle/>
          <a:p>
            <a:r>
              <a:rPr lang="en-US" sz="4000" dirty="0"/>
              <a:t>Solution</a:t>
            </a:r>
            <a:endParaRPr lang="en-IN" sz="4000" dirty="0"/>
          </a:p>
        </p:txBody>
      </p:sp>
      <p:cxnSp>
        <p:nvCxnSpPr>
          <p:cNvPr id="11" name="Straight Arrow Connector 10">
            <a:extLst>
              <a:ext uri="{FF2B5EF4-FFF2-40B4-BE49-F238E27FC236}">
                <a16:creationId xmlns:a16="http://schemas.microsoft.com/office/drawing/2014/main" id="{500C7B96-D608-11C9-EC9F-34C2684C7F05}"/>
              </a:ext>
            </a:extLst>
          </p:cNvPr>
          <p:cNvCxnSpPr/>
          <p:nvPr/>
        </p:nvCxnSpPr>
        <p:spPr>
          <a:xfrm>
            <a:off x="4368800" y="1818640"/>
            <a:ext cx="18491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DEA9CD2-63EA-37B9-35EA-EE1BC34F53E7}"/>
              </a:ext>
            </a:extLst>
          </p:cNvPr>
          <p:cNvCxnSpPr/>
          <p:nvPr/>
        </p:nvCxnSpPr>
        <p:spPr>
          <a:xfrm>
            <a:off x="4246880" y="3429000"/>
            <a:ext cx="18491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DD8F360-B778-BCAD-1EEF-548D83525B9C}"/>
              </a:ext>
            </a:extLst>
          </p:cNvPr>
          <p:cNvCxnSpPr/>
          <p:nvPr/>
        </p:nvCxnSpPr>
        <p:spPr>
          <a:xfrm>
            <a:off x="4490720" y="5095875"/>
            <a:ext cx="18491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6" name="TextBox 8">
            <a:extLst>
              <a:ext uri="{FF2B5EF4-FFF2-40B4-BE49-F238E27FC236}">
                <a16:creationId xmlns:a16="http://schemas.microsoft.com/office/drawing/2014/main" id="{C6929A92-795A-5E4C-29F4-5983341AA6D1}"/>
              </a:ext>
            </a:extLst>
          </p:cNvPr>
          <p:cNvGraphicFramePr/>
          <p:nvPr>
            <p:extLst>
              <p:ext uri="{D42A27DB-BD31-4B8C-83A1-F6EECF244321}">
                <p14:modId xmlns:p14="http://schemas.microsoft.com/office/powerpoint/2010/main" val="952853246"/>
              </p:ext>
            </p:extLst>
          </p:nvPr>
        </p:nvGraphicFramePr>
        <p:xfrm>
          <a:off x="6543040" y="1615440"/>
          <a:ext cx="5374640" cy="39703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00A50830-6BB9-C30B-43D0-69C159BF6960}"/>
              </a:ext>
            </a:extLst>
          </p:cNvPr>
          <p:cNvPicPr>
            <a:picLocks noChangeAspect="1"/>
          </p:cNvPicPr>
          <p:nvPr/>
        </p:nvPicPr>
        <p:blipFill rotWithShape="1">
          <a:blip r:embed="rId7"/>
          <a:srcRect l="28696" t="33624" r="35272" b="58709"/>
          <a:stretch/>
        </p:blipFill>
        <p:spPr>
          <a:xfrm>
            <a:off x="441463" y="1595755"/>
            <a:ext cx="4393096" cy="525816"/>
          </a:xfrm>
          <a:prstGeom prst="rect">
            <a:avLst/>
          </a:prstGeom>
        </p:spPr>
      </p:pic>
      <p:pic>
        <p:nvPicPr>
          <p:cNvPr id="10" name="Picture 9">
            <a:extLst>
              <a:ext uri="{FF2B5EF4-FFF2-40B4-BE49-F238E27FC236}">
                <a16:creationId xmlns:a16="http://schemas.microsoft.com/office/drawing/2014/main" id="{1BAE9DB4-83BC-DD08-FB40-C3410E2856E7}"/>
              </a:ext>
            </a:extLst>
          </p:cNvPr>
          <p:cNvPicPr>
            <a:picLocks noChangeAspect="1"/>
          </p:cNvPicPr>
          <p:nvPr/>
        </p:nvPicPr>
        <p:blipFill rotWithShape="1">
          <a:blip r:embed="rId8"/>
          <a:srcRect l="29454" t="32041" r="34769" b="27292"/>
          <a:stretch/>
        </p:blipFill>
        <p:spPr>
          <a:xfrm>
            <a:off x="931241" y="2206116"/>
            <a:ext cx="3214039" cy="2788966"/>
          </a:xfrm>
          <a:prstGeom prst="rect">
            <a:avLst/>
          </a:prstGeom>
        </p:spPr>
      </p:pic>
      <p:pic>
        <p:nvPicPr>
          <p:cNvPr id="15" name="Picture 14">
            <a:extLst>
              <a:ext uri="{FF2B5EF4-FFF2-40B4-BE49-F238E27FC236}">
                <a16:creationId xmlns:a16="http://schemas.microsoft.com/office/drawing/2014/main" id="{0972A869-5B30-D859-846B-AAE847E90B8B}"/>
              </a:ext>
            </a:extLst>
          </p:cNvPr>
          <p:cNvPicPr>
            <a:picLocks noChangeAspect="1"/>
          </p:cNvPicPr>
          <p:nvPr/>
        </p:nvPicPr>
        <p:blipFill rotWithShape="1">
          <a:blip r:embed="rId9"/>
          <a:srcRect l="29837" t="43560" r="37554" b="49579"/>
          <a:stretch/>
        </p:blipFill>
        <p:spPr>
          <a:xfrm>
            <a:off x="650185" y="4995082"/>
            <a:ext cx="3975652" cy="470535"/>
          </a:xfrm>
          <a:prstGeom prst="rect">
            <a:avLst/>
          </a:prstGeom>
        </p:spPr>
      </p:pic>
    </p:spTree>
    <p:extLst>
      <p:ext uri="{BB962C8B-B14F-4D97-AF65-F5344CB8AC3E}">
        <p14:creationId xmlns:p14="http://schemas.microsoft.com/office/powerpoint/2010/main" val="602978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F97D5-26DC-D01B-C201-7DB0C81DA1E5}"/>
              </a:ext>
            </a:extLst>
          </p:cNvPr>
          <p:cNvSpPr>
            <a:spLocks noGrp="1"/>
          </p:cNvSpPr>
          <p:nvPr>
            <p:ph type="title"/>
          </p:nvPr>
        </p:nvSpPr>
        <p:spPr/>
        <p:txBody>
          <a:bodyPr/>
          <a:lstStyle/>
          <a:p>
            <a:r>
              <a:rPr lang="en-US" dirty="0"/>
              <a:t>Solution</a:t>
            </a:r>
            <a:endParaRPr lang="en-IN" dirty="0"/>
          </a:p>
        </p:txBody>
      </p:sp>
      <p:cxnSp>
        <p:nvCxnSpPr>
          <p:cNvPr id="16" name="Straight Arrow Connector 15">
            <a:extLst>
              <a:ext uri="{FF2B5EF4-FFF2-40B4-BE49-F238E27FC236}">
                <a16:creationId xmlns:a16="http://schemas.microsoft.com/office/drawing/2014/main" id="{1C6B3958-2B99-6BD6-073D-88F10008C823}"/>
              </a:ext>
            </a:extLst>
          </p:cNvPr>
          <p:cNvCxnSpPr/>
          <p:nvPr/>
        </p:nvCxnSpPr>
        <p:spPr>
          <a:xfrm>
            <a:off x="4519182" y="2133918"/>
            <a:ext cx="12496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6739B2A-F280-C61C-41C5-09081EEEFDBA}"/>
              </a:ext>
            </a:extLst>
          </p:cNvPr>
          <p:cNvCxnSpPr/>
          <p:nvPr/>
        </p:nvCxnSpPr>
        <p:spPr>
          <a:xfrm>
            <a:off x="5359027" y="5815013"/>
            <a:ext cx="12496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2" name="TextBox 13">
            <a:extLst>
              <a:ext uri="{FF2B5EF4-FFF2-40B4-BE49-F238E27FC236}">
                <a16:creationId xmlns:a16="http://schemas.microsoft.com/office/drawing/2014/main" id="{12C922FE-D11F-F1A6-5389-988C54EE0E42}"/>
              </a:ext>
            </a:extLst>
          </p:cNvPr>
          <p:cNvGraphicFramePr/>
          <p:nvPr>
            <p:extLst>
              <p:ext uri="{D42A27DB-BD31-4B8C-83A1-F6EECF244321}">
                <p14:modId xmlns:p14="http://schemas.microsoft.com/office/powerpoint/2010/main" val="2224864874"/>
              </p:ext>
            </p:extLst>
          </p:nvPr>
        </p:nvGraphicFramePr>
        <p:xfrm>
          <a:off x="6024880" y="1879918"/>
          <a:ext cx="5328920" cy="48013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5EB4BF2C-0C99-E2B6-AB79-239950E05618}"/>
              </a:ext>
            </a:extLst>
          </p:cNvPr>
          <p:cNvPicPr>
            <a:picLocks noChangeAspect="1"/>
          </p:cNvPicPr>
          <p:nvPr/>
        </p:nvPicPr>
        <p:blipFill rotWithShape="1">
          <a:blip r:embed="rId7"/>
          <a:srcRect l="29765" t="43150" r="35000" b="50000"/>
          <a:stretch/>
        </p:blipFill>
        <p:spPr>
          <a:xfrm>
            <a:off x="468630" y="1855237"/>
            <a:ext cx="4295776" cy="469738"/>
          </a:xfrm>
          <a:prstGeom prst="rect">
            <a:avLst/>
          </a:prstGeom>
        </p:spPr>
      </p:pic>
      <p:pic>
        <p:nvPicPr>
          <p:cNvPr id="7" name="Picture 6">
            <a:extLst>
              <a:ext uri="{FF2B5EF4-FFF2-40B4-BE49-F238E27FC236}">
                <a16:creationId xmlns:a16="http://schemas.microsoft.com/office/drawing/2014/main" id="{34F7708A-E8EA-07A4-83D8-F3A4F1E543CE}"/>
              </a:ext>
            </a:extLst>
          </p:cNvPr>
          <p:cNvPicPr>
            <a:picLocks noChangeAspect="1"/>
          </p:cNvPicPr>
          <p:nvPr/>
        </p:nvPicPr>
        <p:blipFill rotWithShape="1">
          <a:blip r:embed="rId8"/>
          <a:srcRect l="30000" t="36171" r="48828" b="27579"/>
          <a:stretch/>
        </p:blipFill>
        <p:spPr>
          <a:xfrm>
            <a:off x="561975" y="2581275"/>
            <a:ext cx="2581275" cy="2486026"/>
          </a:xfrm>
          <a:prstGeom prst="rect">
            <a:avLst/>
          </a:prstGeom>
        </p:spPr>
      </p:pic>
      <p:cxnSp>
        <p:nvCxnSpPr>
          <p:cNvPr id="8" name="Straight Arrow Connector 7">
            <a:extLst>
              <a:ext uri="{FF2B5EF4-FFF2-40B4-BE49-F238E27FC236}">
                <a16:creationId xmlns:a16="http://schemas.microsoft.com/office/drawing/2014/main" id="{14A66A33-DA73-81B1-B48A-B9F823793186}"/>
              </a:ext>
            </a:extLst>
          </p:cNvPr>
          <p:cNvCxnSpPr/>
          <p:nvPr/>
        </p:nvCxnSpPr>
        <p:spPr>
          <a:xfrm>
            <a:off x="4764406" y="3824288"/>
            <a:ext cx="12496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30E7EA78-3830-B841-7A80-E3D1CE46C0E1}"/>
              </a:ext>
            </a:extLst>
          </p:cNvPr>
          <p:cNvPicPr>
            <a:picLocks noChangeAspect="1"/>
          </p:cNvPicPr>
          <p:nvPr/>
        </p:nvPicPr>
        <p:blipFill rotWithShape="1">
          <a:blip r:embed="rId9"/>
          <a:srcRect l="29922" t="50972" r="23281" b="33902"/>
          <a:stretch/>
        </p:blipFill>
        <p:spPr>
          <a:xfrm>
            <a:off x="185045" y="5215255"/>
            <a:ext cx="5705476" cy="1037352"/>
          </a:xfrm>
          <a:prstGeom prst="rect">
            <a:avLst/>
          </a:prstGeom>
        </p:spPr>
      </p:pic>
    </p:spTree>
    <p:extLst>
      <p:ext uri="{BB962C8B-B14F-4D97-AF65-F5344CB8AC3E}">
        <p14:creationId xmlns:p14="http://schemas.microsoft.com/office/powerpoint/2010/main" val="3703414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CCBEA-3F43-A5BD-A2C7-E303E2753310}"/>
              </a:ext>
            </a:extLst>
          </p:cNvPr>
          <p:cNvSpPr>
            <a:spLocks noGrp="1"/>
          </p:cNvSpPr>
          <p:nvPr>
            <p:ph type="title"/>
          </p:nvPr>
        </p:nvSpPr>
        <p:spPr/>
        <p:txBody>
          <a:bodyPr/>
          <a:lstStyle/>
          <a:p>
            <a:r>
              <a:rPr lang="en-US" dirty="0"/>
              <a:t>Solution</a:t>
            </a:r>
            <a:endParaRPr lang="en-IN" dirty="0"/>
          </a:p>
        </p:txBody>
      </p:sp>
      <p:graphicFrame>
        <p:nvGraphicFramePr>
          <p:cNvPr id="15" name="Content Placeholder 2">
            <a:extLst>
              <a:ext uri="{FF2B5EF4-FFF2-40B4-BE49-F238E27FC236}">
                <a16:creationId xmlns:a16="http://schemas.microsoft.com/office/drawing/2014/main" id="{6F4A0ECE-72B3-C565-D48C-6D855DA3B799}"/>
              </a:ext>
            </a:extLst>
          </p:cNvPr>
          <p:cNvGraphicFramePr>
            <a:graphicFrameLocks noGrp="1"/>
          </p:cNvGraphicFramePr>
          <p:nvPr>
            <p:ph idx="1"/>
            <p:extLst>
              <p:ext uri="{D42A27DB-BD31-4B8C-83A1-F6EECF244321}">
                <p14:modId xmlns:p14="http://schemas.microsoft.com/office/powerpoint/2010/main" val="2596414477"/>
              </p:ext>
            </p:extLst>
          </p:nvPr>
        </p:nvGraphicFramePr>
        <p:xfrm>
          <a:off x="7975600" y="1854041"/>
          <a:ext cx="41402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2" name="Straight Arrow Connector 11">
            <a:extLst>
              <a:ext uri="{FF2B5EF4-FFF2-40B4-BE49-F238E27FC236}">
                <a16:creationId xmlns:a16="http://schemas.microsoft.com/office/drawing/2014/main" id="{081B445A-7959-C27F-EBA5-1E645167958D}"/>
              </a:ext>
            </a:extLst>
          </p:cNvPr>
          <p:cNvCxnSpPr/>
          <p:nvPr/>
        </p:nvCxnSpPr>
        <p:spPr>
          <a:xfrm>
            <a:off x="5915025" y="4029710"/>
            <a:ext cx="161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0E92D92-F90C-E63E-372E-CFD490B1B37B}"/>
              </a:ext>
            </a:extLst>
          </p:cNvPr>
          <p:cNvCxnSpPr/>
          <p:nvPr/>
        </p:nvCxnSpPr>
        <p:spPr>
          <a:xfrm>
            <a:off x="5915025" y="5334635"/>
            <a:ext cx="161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EE04FB3-36E2-F79B-2E0F-FD4B2FAF49DD}"/>
              </a:ext>
            </a:extLst>
          </p:cNvPr>
          <p:cNvPicPr>
            <a:picLocks noChangeAspect="1"/>
          </p:cNvPicPr>
          <p:nvPr/>
        </p:nvPicPr>
        <p:blipFill rotWithShape="1">
          <a:blip r:embed="rId7"/>
          <a:srcRect l="29374" t="44167" r="15626" b="27034"/>
          <a:stretch/>
        </p:blipFill>
        <p:spPr>
          <a:xfrm>
            <a:off x="76200" y="1854040"/>
            <a:ext cx="6705600" cy="2546507"/>
          </a:xfrm>
          <a:prstGeom prst="rect">
            <a:avLst/>
          </a:prstGeom>
        </p:spPr>
      </p:pic>
      <p:pic>
        <p:nvPicPr>
          <p:cNvPr id="9" name="Picture 8">
            <a:extLst>
              <a:ext uri="{FF2B5EF4-FFF2-40B4-BE49-F238E27FC236}">
                <a16:creationId xmlns:a16="http://schemas.microsoft.com/office/drawing/2014/main" id="{76824299-CFDE-BD69-A9E4-D296FDAF6AA7}"/>
              </a:ext>
            </a:extLst>
          </p:cNvPr>
          <p:cNvPicPr>
            <a:picLocks noChangeAspect="1"/>
          </p:cNvPicPr>
          <p:nvPr/>
        </p:nvPicPr>
        <p:blipFill rotWithShape="1">
          <a:blip r:embed="rId8"/>
          <a:srcRect l="30078" t="56111" r="9219" b="17917"/>
          <a:stretch/>
        </p:blipFill>
        <p:spPr>
          <a:xfrm>
            <a:off x="187324" y="4444047"/>
            <a:ext cx="6705600" cy="1781175"/>
          </a:xfrm>
          <a:prstGeom prst="rect">
            <a:avLst/>
          </a:prstGeom>
        </p:spPr>
      </p:pic>
    </p:spTree>
    <p:extLst>
      <p:ext uri="{BB962C8B-B14F-4D97-AF65-F5344CB8AC3E}">
        <p14:creationId xmlns:p14="http://schemas.microsoft.com/office/powerpoint/2010/main" val="1670852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52982-38F0-27C7-8448-79176887C526}"/>
              </a:ext>
            </a:extLst>
          </p:cNvPr>
          <p:cNvSpPr>
            <a:spLocks noGrp="1"/>
          </p:cNvSpPr>
          <p:nvPr>
            <p:ph type="title"/>
          </p:nvPr>
        </p:nvSpPr>
        <p:spPr>
          <a:xfrm>
            <a:off x="838200" y="117000"/>
            <a:ext cx="10515600" cy="1325563"/>
          </a:xfrm>
        </p:spPr>
        <p:txBody>
          <a:bodyPr/>
          <a:lstStyle/>
          <a:p>
            <a:r>
              <a:rPr lang="en-US" dirty="0"/>
              <a:t>Solution</a:t>
            </a:r>
            <a:endParaRPr lang="en-IN" dirty="0"/>
          </a:p>
        </p:txBody>
      </p:sp>
      <p:sp>
        <p:nvSpPr>
          <p:cNvPr id="3" name="Content Placeholder 2">
            <a:extLst>
              <a:ext uri="{FF2B5EF4-FFF2-40B4-BE49-F238E27FC236}">
                <a16:creationId xmlns:a16="http://schemas.microsoft.com/office/drawing/2014/main" id="{456EC1CA-BBE3-4C69-7041-49D850BD8C80}"/>
              </a:ext>
            </a:extLst>
          </p:cNvPr>
          <p:cNvSpPr>
            <a:spLocks noGrp="1"/>
          </p:cNvSpPr>
          <p:nvPr>
            <p:ph idx="1"/>
          </p:nvPr>
        </p:nvSpPr>
        <p:spPr>
          <a:xfrm>
            <a:off x="7863840" y="1846264"/>
            <a:ext cx="3835400" cy="4351338"/>
          </a:xfrm>
        </p:spPr>
        <p:txBody>
          <a:bodyPr/>
          <a:lstStyle/>
          <a:p>
            <a:pPr marL="0" indent="0">
              <a:buNone/>
            </a:pPr>
            <a:r>
              <a:rPr lang="en-US" dirty="0"/>
              <a:t>To check the distribution before transformation using histogram</a:t>
            </a:r>
          </a:p>
          <a:p>
            <a:pPr marL="0" indent="0">
              <a:buNone/>
            </a:pPr>
            <a:endParaRPr lang="en-US" dirty="0"/>
          </a:p>
          <a:p>
            <a:pPr marL="0" indent="0">
              <a:buNone/>
            </a:pPr>
            <a:endParaRPr lang="en-US" dirty="0"/>
          </a:p>
          <a:p>
            <a:pPr marL="0" indent="0">
              <a:buNone/>
            </a:pPr>
            <a:r>
              <a:rPr lang="en-US" dirty="0"/>
              <a:t>The high skew columns were normalized using logarithmic transformation</a:t>
            </a:r>
            <a:endParaRPr lang="en-IN" dirty="0"/>
          </a:p>
        </p:txBody>
      </p:sp>
      <p:cxnSp>
        <p:nvCxnSpPr>
          <p:cNvPr id="9" name="Straight Arrow Connector 8">
            <a:extLst>
              <a:ext uri="{FF2B5EF4-FFF2-40B4-BE49-F238E27FC236}">
                <a16:creationId xmlns:a16="http://schemas.microsoft.com/office/drawing/2014/main" id="{45AC61B6-BE03-6001-B109-88CA6E6778AE}"/>
              </a:ext>
            </a:extLst>
          </p:cNvPr>
          <p:cNvCxnSpPr/>
          <p:nvPr/>
        </p:nvCxnSpPr>
        <p:spPr>
          <a:xfrm>
            <a:off x="5882640" y="2143760"/>
            <a:ext cx="1823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1A43A60-C00E-44A5-6BDE-A672DEF85034}"/>
              </a:ext>
            </a:extLst>
          </p:cNvPr>
          <p:cNvCxnSpPr/>
          <p:nvPr/>
        </p:nvCxnSpPr>
        <p:spPr>
          <a:xfrm>
            <a:off x="5842000" y="4363085"/>
            <a:ext cx="1823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731B673F-B781-248A-2650-D392B7A031EE}"/>
              </a:ext>
            </a:extLst>
          </p:cNvPr>
          <p:cNvPicPr>
            <a:picLocks noChangeAspect="1"/>
          </p:cNvPicPr>
          <p:nvPr/>
        </p:nvPicPr>
        <p:blipFill rotWithShape="1">
          <a:blip r:embed="rId2"/>
          <a:srcRect l="29530" t="47361" r="10782" b="26111"/>
          <a:stretch/>
        </p:blipFill>
        <p:spPr>
          <a:xfrm>
            <a:off x="761999" y="3733800"/>
            <a:ext cx="5334002" cy="1819276"/>
          </a:xfrm>
          <a:prstGeom prst="rect">
            <a:avLst/>
          </a:prstGeom>
        </p:spPr>
      </p:pic>
      <p:pic>
        <p:nvPicPr>
          <p:cNvPr id="5" name="Picture 4">
            <a:extLst>
              <a:ext uri="{FF2B5EF4-FFF2-40B4-BE49-F238E27FC236}">
                <a16:creationId xmlns:a16="http://schemas.microsoft.com/office/drawing/2014/main" id="{0069B766-5C0D-4853-DA7E-013CF25A9161}"/>
              </a:ext>
            </a:extLst>
          </p:cNvPr>
          <p:cNvPicPr>
            <a:picLocks noChangeAspect="1"/>
          </p:cNvPicPr>
          <p:nvPr/>
        </p:nvPicPr>
        <p:blipFill rotWithShape="1">
          <a:blip r:embed="rId3"/>
          <a:srcRect l="29766" t="61111" r="28828" b="17917"/>
          <a:stretch/>
        </p:blipFill>
        <p:spPr>
          <a:xfrm>
            <a:off x="676909" y="1442563"/>
            <a:ext cx="5048251" cy="1438275"/>
          </a:xfrm>
          <a:prstGeom prst="rect">
            <a:avLst/>
          </a:prstGeom>
        </p:spPr>
      </p:pic>
      <p:pic>
        <p:nvPicPr>
          <p:cNvPr id="8" name="Picture 7">
            <a:extLst>
              <a:ext uri="{FF2B5EF4-FFF2-40B4-BE49-F238E27FC236}">
                <a16:creationId xmlns:a16="http://schemas.microsoft.com/office/drawing/2014/main" id="{AE4F25A5-AA78-2EE9-5E1E-9C501C7B81B9}"/>
              </a:ext>
            </a:extLst>
          </p:cNvPr>
          <p:cNvPicPr>
            <a:picLocks noChangeAspect="1"/>
          </p:cNvPicPr>
          <p:nvPr/>
        </p:nvPicPr>
        <p:blipFill rotWithShape="1">
          <a:blip r:embed="rId4"/>
          <a:srcRect l="29843" t="37639" r="10781" b="14862"/>
          <a:stretch/>
        </p:blipFill>
        <p:spPr>
          <a:xfrm>
            <a:off x="761999" y="3429000"/>
            <a:ext cx="5537202" cy="2491741"/>
          </a:xfrm>
          <a:prstGeom prst="rect">
            <a:avLst/>
          </a:prstGeom>
        </p:spPr>
      </p:pic>
    </p:spTree>
    <p:extLst>
      <p:ext uri="{BB962C8B-B14F-4D97-AF65-F5344CB8AC3E}">
        <p14:creationId xmlns:p14="http://schemas.microsoft.com/office/powerpoint/2010/main" val="3554402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2830B-0F6A-E799-F648-068B67D01EEB}"/>
              </a:ext>
            </a:extLst>
          </p:cNvPr>
          <p:cNvSpPr>
            <a:spLocks noGrp="1"/>
          </p:cNvSpPr>
          <p:nvPr>
            <p:ph type="title"/>
          </p:nvPr>
        </p:nvSpPr>
        <p:spPr/>
        <p:txBody>
          <a:bodyPr/>
          <a:lstStyle/>
          <a:p>
            <a:r>
              <a:rPr lang="en-US" dirty="0"/>
              <a:t>Solution</a:t>
            </a:r>
            <a:endParaRPr lang="en-IN" dirty="0"/>
          </a:p>
        </p:txBody>
      </p:sp>
      <p:sp>
        <p:nvSpPr>
          <p:cNvPr id="8" name="TextBox 7">
            <a:extLst>
              <a:ext uri="{FF2B5EF4-FFF2-40B4-BE49-F238E27FC236}">
                <a16:creationId xmlns:a16="http://schemas.microsoft.com/office/drawing/2014/main" id="{A809E392-5646-4E8B-9853-7A670DAA7853}"/>
              </a:ext>
            </a:extLst>
          </p:cNvPr>
          <p:cNvSpPr txBox="1"/>
          <p:nvPr/>
        </p:nvSpPr>
        <p:spPr>
          <a:xfrm>
            <a:off x="8326120" y="1943100"/>
            <a:ext cx="3532505" cy="3416320"/>
          </a:xfrm>
          <a:prstGeom prst="rect">
            <a:avLst/>
          </a:prstGeom>
          <a:noFill/>
        </p:spPr>
        <p:txBody>
          <a:bodyPr wrap="square" rtlCol="0">
            <a:spAutoFit/>
          </a:bodyPr>
          <a:lstStyle/>
          <a:p>
            <a:r>
              <a:rPr lang="en-US" dirty="0"/>
              <a:t>After logarithmic transformation skewness was checked and distribution was plotted</a:t>
            </a:r>
          </a:p>
          <a:p>
            <a:endParaRPr lang="en-US" dirty="0"/>
          </a:p>
          <a:p>
            <a:endParaRPr lang="en-US" dirty="0"/>
          </a:p>
          <a:p>
            <a:endParaRPr lang="en-US" dirty="0"/>
          </a:p>
          <a:p>
            <a:endParaRPr lang="en-US" dirty="0"/>
          </a:p>
          <a:p>
            <a:endParaRPr lang="en-US" dirty="0"/>
          </a:p>
          <a:p>
            <a:endParaRPr lang="en-US" dirty="0"/>
          </a:p>
          <a:p>
            <a:endParaRPr lang="en-US" dirty="0"/>
          </a:p>
          <a:p>
            <a:r>
              <a:rPr lang="en-IN" dirty="0"/>
              <a:t>To construct the box-plot for the selected columns</a:t>
            </a:r>
            <a:endParaRPr lang="en-US" dirty="0"/>
          </a:p>
        </p:txBody>
      </p:sp>
      <p:cxnSp>
        <p:nvCxnSpPr>
          <p:cNvPr id="10" name="Straight Arrow Connector 9">
            <a:extLst>
              <a:ext uri="{FF2B5EF4-FFF2-40B4-BE49-F238E27FC236}">
                <a16:creationId xmlns:a16="http://schemas.microsoft.com/office/drawing/2014/main" id="{9A5A3BF4-DDB2-7DF2-B6D6-0B7CC53FF2DE}"/>
              </a:ext>
            </a:extLst>
          </p:cNvPr>
          <p:cNvCxnSpPr/>
          <p:nvPr/>
        </p:nvCxnSpPr>
        <p:spPr>
          <a:xfrm>
            <a:off x="5991225" y="2105025"/>
            <a:ext cx="2019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AAF3D74-4D69-81DC-3CDE-CE0271411F2A}"/>
              </a:ext>
            </a:extLst>
          </p:cNvPr>
          <p:cNvCxnSpPr/>
          <p:nvPr/>
        </p:nvCxnSpPr>
        <p:spPr>
          <a:xfrm>
            <a:off x="5991225" y="4867275"/>
            <a:ext cx="2019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EB958E0-381E-8985-9DC9-7F7C95D2DFDF}"/>
              </a:ext>
            </a:extLst>
          </p:cNvPr>
          <p:cNvPicPr>
            <a:picLocks noChangeAspect="1"/>
          </p:cNvPicPr>
          <p:nvPr/>
        </p:nvPicPr>
        <p:blipFill rotWithShape="1">
          <a:blip r:embed="rId2"/>
          <a:srcRect l="30235" t="33194" r="18984" b="41250"/>
          <a:stretch/>
        </p:blipFill>
        <p:spPr>
          <a:xfrm>
            <a:off x="561974" y="4381500"/>
            <a:ext cx="6191251" cy="1752600"/>
          </a:xfrm>
          <a:prstGeom prst="rect">
            <a:avLst/>
          </a:prstGeom>
        </p:spPr>
      </p:pic>
      <p:pic>
        <p:nvPicPr>
          <p:cNvPr id="9" name="Picture 8">
            <a:extLst>
              <a:ext uri="{FF2B5EF4-FFF2-40B4-BE49-F238E27FC236}">
                <a16:creationId xmlns:a16="http://schemas.microsoft.com/office/drawing/2014/main" id="{ACA5342D-A19C-6483-D3DA-3A7D6B729C1D}"/>
              </a:ext>
            </a:extLst>
          </p:cNvPr>
          <p:cNvPicPr>
            <a:picLocks noChangeAspect="1"/>
          </p:cNvPicPr>
          <p:nvPr/>
        </p:nvPicPr>
        <p:blipFill rotWithShape="1">
          <a:blip r:embed="rId3"/>
          <a:srcRect l="28828" t="59306" r="28907" b="20139"/>
          <a:stretch/>
        </p:blipFill>
        <p:spPr>
          <a:xfrm>
            <a:off x="838199" y="1771650"/>
            <a:ext cx="5153026" cy="1409700"/>
          </a:xfrm>
          <a:prstGeom prst="rect">
            <a:avLst/>
          </a:prstGeom>
        </p:spPr>
      </p:pic>
    </p:spTree>
    <p:extLst>
      <p:ext uri="{BB962C8B-B14F-4D97-AF65-F5344CB8AC3E}">
        <p14:creationId xmlns:p14="http://schemas.microsoft.com/office/powerpoint/2010/main" val="20839521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805</TotalTime>
  <Words>1290</Words>
  <Application>Microsoft Office PowerPoint</Application>
  <PresentationFormat>Widescreen</PresentationFormat>
  <Paragraphs>136</Paragraphs>
  <Slides>36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-apple-system</vt:lpstr>
      <vt:lpstr>Arial</vt:lpstr>
      <vt:lpstr>Calibri</vt:lpstr>
      <vt:lpstr>Calibri Light</vt:lpstr>
      <vt:lpstr>Office Theme</vt:lpstr>
      <vt:lpstr>Feature Extraction and Price Prediction for Mobile Phones</vt:lpstr>
      <vt:lpstr>Project Overview</vt:lpstr>
      <vt:lpstr>Methodology</vt:lpstr>
      <vt:lpstr>Solution</vt:lpstr>
      <vt:lpstr>Solution</vt:lpstr>
      <vt:lpstr>Solution</vt:lpstr>
      <vt:lpstr>Solution</vt:lpstr>
      <vt:lpstr>Solution</vt:lpstr>
      <vt:lpstr>Solution</vt:lpstr>
      <vt:lpstr>Solution</vt:lpstr>
      <vt:lpstr>Solution</vt:lpstr>
      <vt:lpstr>Solution</vt:lpstr>
      <vt:lpstr>Solution</vt:lpstr>
      <vt:lpstr>Solution</vt:lpstr>
      <vt:lpstr>Solution</vt:lpstr>
      <vt:lpstr>Solution</vt:lpstr>
      <vt:lpstr>Solution</vt:lpstr>
      <vt:lpstr>Solution</vt:lpstr>
      <vt:lpstr>Solution</vt:lpstr>
      <vt:lpstr>Solution</vt:lpstr>
      <vt:lpstr>New Features Generation</vt:lpstr>
      <vt:lpstr>EDA Plots</vt:lpstr>
      <vt:lpstr>EDA Plots</vt:lpstr>
      <vt:lpstr>Modelling</vt:lpstr>
      <vt:lpstr>Modelling</vt:lpstr>
      <vt:lpstr>Modelling</vt:lpstr>
      <vt:lpstr>Modelling</vt:lpstr>
      <vt:lpstr>Ensemble Methods for Modelling</vt:lpstr>
      <vt:lpstr>Ensemble Methods for Modelling</vt:lpstr>
      <vt:lpstr>Ensemble Methods for Modelling</vt:lpstr>
      <vt:lpstr>Modelling results</vt:lpstr>
      <vt:lpstr>Conclusion</vt:lpstr>
      <vt:lpstr>Conclusion</vt:lpstr>
      <vt:lpstr>Conclusion</vt:lpstr>
      <vt:lpstr>Modelling Results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Acquisition and Data Wrangling</dc:title>
  <dc:creator>Garima Mahajan/MSAT/BBL</dc:creator>
  <cp:lastModifiedBy>Garima Mahajan/MSAT/BBL</cp:lastModifiedBy>
  <cp:revision>6</cp:revision>
  <dcterms:created xsi:type="dcterms:W3CDTF">2024-04-30T17:10:53Z</dcterms:created>
  <dcterms:modified xsi:type="dcterms:W3CDTF">2024-07-23T02:51:05Z</dcterms:modified>
</cp:coreProperties>
</file>